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notesMasterIdLst>
    <p:notesMasterId r:id="rId39"/>
  </p:notesMasterIdLst>
  <p:sldIdLst>
    <p:sldId id="293" r:id="rId2"/>
    <p:sldId id="257" r:id="rId3"/>
    <p:sldId id="289" r:id="rId4"/>
    <p:sldId id="269" r:id="rId5"/>
    <p:sldId id="294" r:id="rId6"/>
    <p:sldId id="259" r:id="rId7"/>
    <p:sldId id="260" r:id="rId8"/>
    <p:sldId id="295" r:id="rId9"/>
    <p:sldId id="261" r:id="rId10"/>
    <p:sldId id="290" r:id="rId11"/>
    <p:sldId id="262" r:id="rId12"/>
    <p:sldId id="291" r:id="rId13"/>
    <p:sldId id="270" r:id="rId14"/>
    <p:sldId id="271" r:id="rId15"/>
    <p:sldId id="272" r:id="rId16"/>
    <p:sldId id="274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8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292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73E54-57B7-4490-BD92-16BD741C37BA}" type="datetimeFigureOut">
              <a:rPr lang="x-none" smtClean="0"/>
              <a:pPr/>
              <a:t>6.12.2022.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0B546-C03D-4455-B80B-4E2FA09931F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1279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0B546-C03D-4455-B80B-4E2FA09931FA}" type="slidenum">
              <a:rPr lang="x-none" smtClean="0"/>
              <a:pPr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37117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0B546-C03D-4455-B80B-4E2FA09931FA}" type="slidenum">
              <a:rPr lang="x-none" smtClean="0"/>
              <a:pPr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37117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0B546-C03D-4455-B80B-4E2FA09931FA}" type="slidenum">
              <a:rPr lang="x-none" smtClean="0"/>
              <a:pPr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503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27563A-79B8-49D8-97C9-1B8A8CAD50CE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53A94-5F06-4D47-8DA8-529B2F685A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D43017-5E7A-48F8-BA85-303AEDFFD37D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54C8F-8157-495F-92BA-39318F0750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22D1ED-1E87-40E4-A911-BD6E46279927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1C663-A192-4722-A4C8-8CC0AC1136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3432EC-33FB-4DEE-8391-C4C2D62C588D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00727-2846-4D6E-9EB3-B442E143F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73D998-D1BC-49F3-A420-0B335548DA78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60A75-AF12-4F29-8266-7B30A89348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A3C608-038E-4F9C-B9CB-9BE6A041C865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5C0E8-1DCA-4A87-B2ED-77AF827AD9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65E90B-AB31-4A66-A412-51A8083228A3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DF7EA-B861-4249-A327-070F6F017E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10D845-286F-44FC-BBD4-F605A634040F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880E3-FFF3-45E0-89F1-3A9F140FEF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5A2886-5FBD-406E-912E-5013DDFFCA7C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BD799-E202-4D8D-BA97-51958774E1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1F6CB5-E223-4BD4-9EF5-B26B188D937C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77619-239F-4A06-A2ED-62A7D90A9B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899F8E-07C2-4794-B8EA-D097DF8084A0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B35B77-B984-4DBA-83A7-212B04356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4D8CEC-D741-4AF6-9B27-1FAF149000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844D1B8-B2B7-4A40-A695-DE4254C3E41C}" type="datetimeFigureOut">
              <a:rPr lang="en-US" smtClean="0"/>
              <a:pPr>
                <a:defRPr/>
              </a:pPr>
              <a:t>12/6/2022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28600"/>
            <a:ext cx="8153400" cy="125241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tx2">
                    <a:satMod val="130000"/>
                  </a:schemeClr>
                </a:solidFill>
              </a:rPr>
              <a:t>METODOLOGIJA ISTRA</a:t>
            </a:r>
            <a:r>
              <a:rPr lang="sr-Latn-CS" sz="2400" b="1" dirty="0">
                <a:solidFill>
                  <a:schemeClr val="tx2">
                    <a:satMod val="130000"/>
                  </a:schemeClr>
                </a:solidFill>
              </a:rPr>
              <a:t>ŽIVANJA SISTEMA ČOVEK-OPERAT</a:t>
            </a:r>
            <a:r>
              <a:rPr lang="en-US" sz="2400" b="1" dirty="0">
                <a:solidFill>
                  <a:schemeClr val="tx2">
                    <a:satMod val="130000"/>
                  </a:schemeClr>
                </a:solidFill>
              </a:rPr>
              <a:t>E</a:t>
            </a:r>
            <a:r>
              <a:rPr lang="sr-Latn-CS" sz="2400" b="1" dirty="0">
                <a:solidFill>
                  <a:schemeClr val="tx2">
                    <a:satMod val="130000"/>
                  </a:schemeClr>
                </a:solidFill>
              </a:rPr>
              <a:t>R</a:t>
            </a:r>
            <a:br>
              <a:rPr lang="en-US" sz="2400" b="1" dirty="0">
                <a:solidFill>
                  <a:schemeClr val="tx2">
                    <a:satMod val="130000"/>
                  </a:schemeClr>
                </a:solidFill>
              </a:rPr>
            </a:br>
            <a:br>
              <a:rPr lang="en-US" sz="2400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sr-Latn-CS" sz="2400" b="1" dirty="0">
                <a:solidFill>
                  <a:schemeClr val="tx2">
                    <a:satMod val="130000"/>
                  </a:schemeClr>
                </a:solidFill>
              </a:rPr>
              <a:t>SISTEMI ZA KONTROLU I UPRAVLJANJE-RADNA SREDINA</a:t>
            </a:r>
            <a:endParaRPr lang="en-US" sz="2400" b="1" dirty="0">
              <a:solidFill>
                <a:schemeClr val="tx2">
                  <a:satMod val="130000"/>
                </a:schemeClr>
              </a:solidFill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7370"/>
            <a:ext cx="9144000" cy="51483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113" y="332913"/>
            <a:ext cx="8458200" cy="685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dirty="0">
                <a:solidFill>
                  <a:schemeClr val="tx2">
                    <a:satMod val="130000"/>
                  </a:schemeClr>
                </a:solidFill>
              </a:rPr>
              <a:t>Propusne sposobnosti čoveka 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458200" cy="5334000"/>
          </a:xfrm>
        </p:spPr>
        <p:txBody>
          <a:bodyPr>
            <a:normAutofit/>
          </a:bodyPr>
          <a:lstStyle/>
          <a:p>
            <a:pPr marL="465138" indent="-465138" eaLnBrk="1" hangingPunct="1">
              <a:lnSpc>
                <a:spcPct val="90000"/>
              </a:lnSpc>
            </a:pPr>
            <a:endParaRPr lang="en-US" sz="2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5138" indent="-465138" eaLnBrk="1" hangingPunct="1">
              <a:lnSpc>
                <a:spcPct val="90000"/>
              </a:lnSpc>
            </a:pPr>
            <a:r>
              <a:rPr lang="sr-Latn-C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Propusna sposobnost čoveka </a:t>
            </a:r>
            <a:r>
              <a:rPr lang="sr-Latn-CS" sz="2600" dirty="0"/>
              <a:t>je određena izrazom:</a:t>
            </a:r>
          </a:p>
          <a:p>
            <a:pPr marL="465138" indent="-465138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sr-Latn-CS" sz="2600" dirty="0"/>
          </a:p>
          <a:p>
            <a:pPr marL="465138" indent="-465138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sr-Latn-CS" sz="2600" dirty="0"/>
          </a:p>
          <a:p>
            <a:pPr marL="465138" indent="-465138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sr-Latn-CS" sz="2600" dirty="0"/>
          </a:p>
          <a:p>
            <a:pPr marL="465138" indent="-465138"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sr-Latn-CS" sz="2600" dirty="0"/>
          </a:p>
          <a:p>
            <a:pPr marL="1128078" lvl="2" indent="-465138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2800" dirty="0"/>
          </a:p>
          <a:p>
            <a:pPr marL="1128078" lvl="2" indent="-465138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2800" dirty="0"/>
          </a:p>
          <a:p>
            <a:pPr marL="1128078" lvl="2" indent="-465138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sr-Latn-CS" sz="2800" dirty="0"/>
              <a:t>T - vreme prikazivanja,</a:t>
            </a:r>
          </a:p>
          <a:p>
            <a:pPr marL="1128078" lvl="2" indent="-465138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sr-Latn-CS" sz="2800" dirty="0"/>
              <a:t>n - dužina alfavita, </a:t>
            </a:r>
          </a:p>
          <a:p>
            <a:pPr marL="1128078" lvl="2" indent="-465138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sr-Latn-CS" sz="2800" dirty="0"/>
              <a:t>N - broj pravilno prepoznatih simbola.</a:t>
            </a:r>
            <a:endParaRPr lang="en-US" sz="32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592133"/>
              </p:ext>
            </p:extLst>
          </p:nvPr>
        </p:nvGraphicFramePr>
        <p:xfrm>
          <a:off x="2057400" y="2133600"/>
          <a:ext cx="4719481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2447" imgH="393529" progId="Equation.3">
                  <p:embed/>
                </p:oleObj>
              </mc:Choice>
              <mc:Fallback>
                <p:oleObj name="Equation" r:id="rId2" imgW="812447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4719481" cy="228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99614"/>
            <a:ext cx="8229600" cy="4939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indent="-284163" algn="just">
              <a:spcAft>
                <a:spcPts val="1200"/>
              </a:spcAft>
              <a:buClr>
                <a:srgbClr val="E90062"/>
              </a:buClr>
              <a:buSzPct val="125000"/>
            </a:pPr>
            <a:r>
              <a:rPr lang="sr-Latn-C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 bolju propusnu sposobnost operat</a:t>
            </a:r>
            <a:r>
              <a:rPr lang="en-U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</a:t>
            </a:r>
            <a:r>
              <a:rPr lang="sr-Latn-C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 utiče:</a:t>
            </a:r>
          </a:p>
          <a:p>
            <a:pPr marL="514350" indent="-514350" algn="just">
              <a:lnSpc>
                <a:spcPct val="150000"/>
              </a:lnSpc>
              <a:spcAft>
                <a:spcPts val="600"/>
              </a:spcAft>
              <a:buClr>
                <a:srgbClr val="E90062"/>
              </a:buClr>
              <a:buSzPct val="125000"/>
              <a:buFont typeface="+mj-lt"/>
              <a:buAutoNum type="arabicPeriod"/>
            </a:pPr>
            <a:r>
              <a:rPr lang="sr-Latn-CS" sz="2600" dirty="0">
                <a:solidFill>
                  <a:srgbClr val="C00000"/>
                </a:solidFill>
                <a:latin typeface="+mn-lt"/>
              </a:rPr>
              <a:t>Detektibilnost</a:t>
            </a:r>
            <a:r>
              <a:rPr lang="sr-Latn-CS" sz="2600" dirty="0">
                <a:latin typeface="+mn-lt"/>
              </a:rPr>
              <a:t> (signal mora biti iznad praga osetljivosti određenog čulnog organa).</a:t>
            </a:r>
          </a:p>
          <a:p>
            <a:pPr marL="514350" indent="-514350" algn="just">
              <a:lnSpc>
                <a:spcPct val="150000"/>
              </a:lnSpc>
              <a:spcAft>
                <a:spcPts val="600"/>
              </a:spcAft>
              <a:buClr>
                <a:srgbClr val="E90062"/>
              </a:buClr>
              <a:buSzPct val="125000"/>
              <a:buFont typeface="+mj-lt"/>
              <a:buAutoNum type="arabicPeriod"/>
            </a:pPr>
            <a:r>
              <a:rPr lang="sr-Latn-CS" sz="2600" dirty="0">
                <a:solidFill>
                  <a:srgbClr val="C00000"/>
                </a:solidFill>
                <a:latin typeface="+mn-lt"/>
              </a:rPr>
              <a:t>Diskriminativnost</a:t>
            </a:r>
            <a:r>
              <a:rPr lang="sr-Latn-CS" sz="2600" dirty="0">
                <a:latin typeface="+mn-lt"/>
              </a:rPr>
              <a:t> (signal se mora značajno razlikovati od ostalih signala koji se pojavljuju u radnoj sredini).</a:t>
            </a:r>
          </a:p>
          <a:p>
            <a:pPr marL="514350" indent="-514350" algn="just">
              <a:lnSpc>
                <a:spcPct val="150000"/>
              </a:lnSpc>
              <a:spcAft>
                <a:spcPts val="600"/>
              </a:spcAft>
              <a:buClr>
                <a:srgbClr val="E90062"/>
              </a:buClr>
              <a:buSzPct val="125000"/>
              <a:buFont typeface="+mj-lt"/>
              <a:buAutoNum type="arabicPeriod"/>
            </a:pPr>
            <a:r>
              <a:rPr lang="sr-Latn-CS" sz="2600" dirty="0">
                <a:solidFill>
                  <a:srgbClr val="C00000"/>
                </a:solidFill>
                <a:latin typeface="+mn-lt"/>
              </a:rPr>
              <a:t>Kompatibilnost</a:t>
            </a:r>
            <a:r>
              <a:rPr lang="sr-Latn-CS" sz="2600" dirty="0">
                <a:latin typeface="+mn-lt"/>
              </a:rPr>
              <a:t> (prostorna i konceptualna usklađenost između pojave signala, odgovora na njega i operat</a:t>
            </a:r>
            <a:r>
              <a:rPr lang="en-US" sz="2600" dirty="0">
                <a:latin typeface="+mn-lt"/>
              </a:rPr>
              <a:t>e</a:t>
            </a:r>
            <a:r>
              <a:rPr lang="sr-Latn-CS" sz="2600" dirty="0">
                <a:latin typeface="+mn-lt"/>
              </a:rPr>
              <a:t>rovih očekivanja-stereotipa).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52400"/>
            <a:ext cx="84582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3600" b="0" i="0" u="none" strike="noStrike" kern="1200" cap="none" spc="-100" normalizeH="0" baseline="0" noProof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Propusne sposobnosti čoveka </a:t>
            </a:r>
            <a:endParaRPr kumimoji="0" lang="en-US" sz="36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371600"/>
            <a:ext cx="8077200" cy="510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indent="-284163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Clr>
                <a:srgbClr val="E90062"/>
              </a:buClr>
              <a:buSzPct val="125000"/>
              <a:buFont typeface="Arial" charset="0"/>
              <a:buChar char="•"/>
            </a:pPr>
            <a:r>
              <a:rPr lang="sr-Latn-CS" sz="2600" dirty="0">
                <a:latin typeface="+mn-lt"/>
              </a:rPr>
              <a:t>Propusna sposobnost vizuelnog sistema čoveka pri prepoznavanju predmeta je 50-70 bit/s,</a:t>
            </a:r>
          </a:p>
          <a:p>
            <a:pPr marL="284163" indent="-284163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Clr>
                <a:srgbClr val="E90062"/>
              </a:buClr>
              <a:buSzPct val="125000"/>
              <a:buFont typeface="Arial" charset="0"/>
              <a:buChar char="•"/>
            </a:pPr>
            <a:r>
              <a:rPr lang="sr-Latn-CS" sz="2600" dirty="0">
                <a:latin typeface="+mn-lt"/>
              </a:rPr>
              <a:t>Pri prepoznavanju slova i brojeva 55 bit/s.</a:t>
            </a:r>
          </a:p>
          <a:p>
            <a:pPr marL="284163" indent="-284163" algn="just">
              <a:lnSpc>
                <a:spcPct val="150000"/>
              </a:lnSpc>
              <a:spcAft>
                <a:spcPts val="600"/>
              </a:spcAft>
              <a:buClr>
                <a:srgbClr val="E90062"/>
              </a:buClr>
              <a:buSzPct val="125000"/>
              <a:buFont typeface="Arial" charset="0"/>
              <a:buChar char="•"/>
            </a:pPr>
            <a:r>
              <a:rPr lang="sr-Latn-CS" sz="2600" dirty="0">
                <a:latin typeface="+mn-lt"/>
              </a:rPr>
              <a:t>Optimalna brzina prerade informacija je 0,1-5,5 bit/s</a:t>
            </a:r>
            <a:r>
              <a:rPr lang="sr-Latn-CS" sz="2400" dirty="0">
                <a:latin typeface="+mn-lt"/>
              </a:rPr>
              <a:t>.</a:t>
            </a:r>
          </a:p>
          <a:p>
            <a:pPr marL="284163" indent="-284163" algn="just">
              <a:lnSpc>
                <a:spcPct val="150000"/>
              </a:lnSpc>
              <a:spcAft>
                <a:spcPts val="600"/>
              </a:spcAft>
              <a:buClr>
                <a:srgbClr val="E90062"/>
              </a:buClr>
              <a:buSzPct val="125000"/>
              <a:buFont typeface="Arial" charset="0"/>
              <a:buChar char="•"/>
            </a:pPr>
            <a:r>
              <a:rPr lang="sr-Latn-CS" sz="2400" dirty="0"/>
              <a:t>Brzina pristizanja informacija ispod 0,1bit/s dovodi do slabljenja aktivnosti operat</a:t>
            </a:r>
            <a:r>
              <a:rPr lang="en-US" sz="2400" dirty="0"/>
              <a:t>e</a:t>
            </a:r>
            <a:r>
              <a:rPr lang="sr-Latn-CS" sz="2400" dirty="0"/>
              <a:t>ra, tj. do pojave monotonije.</a:t>
            </a:r>
          </a:p>
          <a:p>
            <a:pPr marL="284163" indent="-284163" algn="just">
              <a:lnSpc>
                <a:spcPct val="150000"/>
              </a:lnSpc>
              <a:spcAft>
                <a:spcPts val="600"/>
              </a:spcAft>
              <a:buClr>
                <a:srgbClr val="E90062"/>
              </a:buClr>
              <a:buSzPct val="125000"/>
              <a:buFont typeface="Arial" charset="0"/>
              <a:buChar char="•"/>
            </a:pPr>
            <a:r>
              <a:rPr lang="sr-Latn-CS" sz="2400" dirty="0"/>
              <a:t>Pri brzinama većim od 5,5 bit/s dolazi do preopterećenja operat</a:t>
            </a:r>
            <a:r>
              <a:rPr lang="en-US" sz="2400" dirty="0"/>
              <a:t>e</a:t>
            </a:r>
            <a:r>
              <a:rPr lang="sr-Latn-CS" sz="2400" dirty="0"/>
              <a:t>ra.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533400"/>
            <a:ext cx="84582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3600" b="0" i="0" u="none" strike="noStrike" kern="1200" cap="none" spc="-100" normalizeH="0" baseline="0" noProof="0" dirty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Propusne sposobnosti čoveka </a:t>
            </a:r>
            <a:endParaRPr kumimoji="0" lang="en-US" sz="36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823404"/>
            <a:ext cx="8382000" cy="6098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8" indent="-344488" algn="just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25000"/>
              <a:defRPr/>
            </a:pPr>
            <a:r>
              <a:rPr lang="sr-Latn-CS" sz="2700" dirty="0">
                <a:latin typeface="+mn-lt"/>
                <a:cs typeface="+mn-cs"/>
              </a:rPr>
              <a:t>I kod slabljenja aktivnosti operat</a:t>
            </a:r>
            <a:r>
              <a:rPr lang="en-US" sz="2700" dirty="0">
                <a:latin typeface="+mn-lt"/>
                <a:cs typeface="+mn-cs"/>
              </a:rPr>
              <a:t>e</a:t>
            </a:r>
            <a:r>
              <a:rPr lang="sr-Latn-CS" sz="2700" dirty="0">
                <a:latin typeface="+mn-lt"/>
                <a:cs typeface="+mn-cs"/>
              </a:rPr>
              <a:t>ra i kod preopterećenja operat</a:t>
            </a:r>
            <a:r>
              <a:rPr lang="en-US" sz="2700" dirty="0">
                <a:latin typeface="+mn-lt"/>
                <a:cs typeface="+mn-cs"/>
              </a:rPr>
              <a:t>e</a:t>
            </a:r>
            <a:r>
              <a:rPr lang="sr-Latn-CS" sz="2700" dirty="0">
                <a:latin typeface="+mn-lt"/>
                <a:cs typeface="+mn-cs"/>
              </a:rPr>
              <a:t>ra može doći do negativnih posledica po funkcionisanje sistema i to:</a:t>
            </a:r>
          </a:p>
          <a:p>
            <a:pPr marL="793750" indent="-328613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25000"/>
              <a:buFont typeface="Wingdings" pitchFamily="2" charset="2"/>
              <a:buChar char="ü"/>
              <a:defRPr/>
            </a:pPr>
            <a:r>
              <a:rPr lang="sr-Latn-CS" sz="2700" dirty="0">
                <a:latin typeface="+mn-lt"/>
                <a:cs typeface="+mn-cs"/>
              </a:rPr>
              <a:t>Pogrešnog razumevanja signala,</a:t>
            </a:r>
          </a:p>
          <a:p>
            <a:pPr marL="793750" indent="-328613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25000"/>
              <a:buFont typeface="Wingdings" pitchFamily="2" charset="2"/>
              <a:buChar char="ü"/>
              <a:defRPr/>
            </a:pPr>
            <a:r>
              <a:rPr lang="sr-Latn-CS" sz="2700" dirty="0">
                <a:latin typeface="+mn-lt"/>
                <a:cs typeface="+mn-cs"/>
              </a:rPr>
              <a:t>Propuštanja signala bez njihove obrade,</a:t>
            </a:r>
          </a:p>
          <a:p>
            <a:pPr marL="793750" indent="-328613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25000"/>
              <a:buFont typeface="Wingdings" pitchFamily="2" charset="2"/>
              <a:buChar char="ü"/>
              <a:defRPr/>
            </a:pPr>
            <a:r>
              <a:rPr lang="sr-Latn-CS" sz="2700" dirty="0">
                <a:latin typeface="+mn-lt"/>
                <a:cs typeface="+mn-cs"/>
              </a:rPr>
              <a:t>Uočavanja samo delova signala - nepotpunog prenošenja informacija,</a:t>
            </a:r>
          </a:p>
          <a:p>
            <a:pPr marL="793750" indent="-328613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25000"/>
              <a:buFont typeface="Wingdings" pitchFamily="2" charset="2"/>
              <a:buChar char="ü"/>
              <a:defRPr/>
            </a:pPr>
            <a:r>
              <a:rPr lang="sr-Latn-CS" sz="2700" dirty="0">
                <a:latin typeface="+mn-lt"/>
                <a:cs typeface="+mn-cs"/>
              </a:rPr>
              <a:t>Usporenog reagovanja,  što u krajnjem dovodi do:</a:t>
            </a:r>
          </a:p>
          <a:p>
            <a:pPr marL="974725" indent="-328613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25000"/>
              <a:buFont typeface="Wingdings" pitchFamily="2" charset="2"/>
              <a:buChar char="§"/>
              <a:defRPr/>
            </a:pPr>
            <a:r>
              <a:rPr lang="sr-Latn-CS" sz="2700" dirty="0">
                <a:latin typeface="+mn-lt"/>
                <a:cs typeface="+mn-cs"/>
              </a:rPr>
              <a:t>Pojave grešaka,</a:t>
            </a:r>
          </a:p>
          <a:p>
            <a:pPr marL="974725" indent="-328613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25000"/>
              <a:buFont typeface="Wingdings" pitchFamily="2" charset="2"/>
              <a:buChar char="§"/>
              <a:defRPr/>
            </a:pPr>
            <a:r>
              <a:rPr lang="sr-Latn-CS" sz="2700" dirty="0">
                <a:latin typeface="+mn-lt"/>
                <a:cs typeface="+mn-cs"/>
              </a:rPr>
              <a:t>Zamora operat</a:t>
            </a:r>
            <a:r>
              <a:rPr lang="en-US" sz="2700" dirty="0">
                <a:latin typeface="+mn-lt"/>
                <a:cs typeface="+mn-cs"/>
              </a:rPr>
              <a:t>e</a:t>
            </a:r>
            <a:r>
              <a:rPr lang="sr-Latn-CS" sz="2700" dirty="0">
                <a:latin typeface="+mn-lt"/>
                <a:cs typeface="+mn-cs"/>
              </a:rPr>
              <a:t>ra.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52400"/>
            <a:ext cx="84582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3600" b="0" i="0" u="none" strike="noStrike" kern="1200" cap="none" spc="-100" normalizeH="0" baseline="0" noProof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Propusne sposobnosti čoveka </a:t>
            </a:r>
            <a:endParaRPr kumimoji="0" lang="en-US" sz="36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458200" cy="944562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600" dirty="0"/>
              <a:t>Greške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305800" cy="5410200"/>
          </a:xfrm>
        </p:spPr>
        <p:txBody>
          <a:bodyPr>
            <a:normAutofit lnSpcReduction="10000"/>
          </a:bodyPr>
          <a:lstStyle/>
          <a:p>
            <a:pPr marL="596900" indent="-596900" algn="just" eaLnBrk="1" hangingPunct="1">
              <a:buNone/>
            </a:pPr>
            <a:r>
              <a:rPr lang="sr-Latn-CS" sz="3000" dirty="0"/>
              <a:t>Heuristički klasifikacioni sistem: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sr-Latn-CS" sz="3000" i="1" dirty="0"/>
              <a:t>Greške izostavljanja </a:t>
            </a:r>
            <a:r>
              <a:rPr lang="sr-Latn-CS" sz="3000" dirty="0"/>
              <a:t>(nesprovođenje odgovarajuće odluke),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sr-Latn-CS" sz="3000" i="1" dirty="0"/>
              <a:t>Greške izvršavanja </a:t>
            </a:r>
            <a:r>
              <a:rPr lang="sr-Latn-CS" sz="3000" dirty="0"/>
              <a:t>(nepotp</a:t>
            </a:r>
            <a:r>
              <a:rPr lang="en-US" sz="3000" dirty="0"/>
              <a:t>u</a:t>
            </a:r>
            <a:r>
              <a:rPr lang="sr-Latn-CS" sz="3000" dirty="0"/>
              <a:t>no ili neadekvatno izvršavanje odluke, prerano ili prekasno izvršavanje odluke),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sr-Latn-CS" sz="3000" i="1" dirty="0"/>
              <a:t>Greške pogrešnog izvršavanja </a:t>
            </a:r>
            <a:r>
              <a:rPr lang="sr-Latn-CS" sz="3000" dirty="0"/>
              <a:t>(pogrešno izvođenje odluka).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1830"/>
            <a:ext cx="8458200" cy="639762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600" dirty="0"/>
              <a:t>Greške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8261"/>
            <a:ext cx="8458200" cy="5909740"/>
          </a:xfrm>
        </p:spPr>
        <p:txBody>
          <a:bodyPr>
            <a:normAutofit fontScale="85000" lnSpcReduction="10000"/>
          </a:bodyPr>
          <a:lstStyle/>
          <a:p>
            <a:pPr indent="-20638" eaLnBrk="1" hangingPunct="1">
              <a:spcAft>
                <a:spcPts val="600"/>
              </a:spcAft>
              <a:buFont typeface="Wingdings 2" pitchFamily="18" charset="2"/>
              <a:buNone/>
            </a:pPr>
            <a:r>
              <a:rPr lang="sr-Latn-CS" sz="2400" dirty="0"/>
              <a:t>Tokom vremena su se razvijale razne tehnike za procenu ljudskih grešaka.</a:t>
            </a:r>
          </a:p>
          <a:p>
            <a:pPr>
              <a:buNone/>
              <a:defRPr/>
            </a:pPr>
            <a:r>
              <a:rPr lang="sr-Latn-CS" sz="2400" b="1" dirty="0"/>
              <a:t>M</a:t>
            </a:r>
            <a:r>
              <a:rPr lang="en-US" sz="2400" b="1" dirty="0" err="1"/>
              <a:t>etode</a:t>
            </a:r>
            <a:r>
              <a:rPr lang="en-US" sz="2400" dirty="0"/>
              <a:t> </a:t>
            </a:r>
            <a:r>
              <a:rPr lang="sr-Latn-CS" sz="2400" dirty="0"/>
              <a:t>/tehnike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koriste</a:t>
            </a:r>
            <a:r>
              <a:rPr lang="en-US" sz="2400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procenu</a:t>
            </a:r>
            <a:r>
              <a:rPr lang="en-US" sz="2400" b="1" dirty="0"/>
              <a:t> </a:t>
            </a:r>
            <a:r>
              <a:rPr lang="en-US" sz="2400" b="1" dirty="0" err="1"/>
              <a:t>ljudske</a:t>
            </a:r>
            <a:r>
              <a:rPr lang="en-US" sz="2400" b="1" dirty="0"/>
              <a:t> </a:t>
            </a:r>
            <a:r>
              <a:rPr lang="en-US" sz="2400" b="1" dirty="0" err="1"/>
              <a:t>pouzdanosti</a:t>
            </a:r>
            <a:r>
              <a:rPr lang="en-US" sz="2400" dirty="0"/>
              <a:t>, </a:t>
            </a:r>
            <a:r>
              <a:rPr lang="en-US" sz="2400" dirty="0" err="1"/>
              <a:t>zasnovane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ekspertnom</a:t>
            </a:r>
            <a:r>
              <a:rPr lang="en-US" sz="2400" dirty="0"/>
              <a:t> </a:t>
            </a:r>
            <a:r>
              <a:rPr lang="en-US" sz="2400" dirty="0" err="1"/>
              <a:t>ocenjivanju</a:t>
            </a:r>
            <a:r>
              <a:rPr lang="sr-Latn-C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sr-Latn-CS" sz="2400" dirty="0"/>
              <a:t>:</a:t>
            </a:r>
            <a:endParaRPr lang="sr-Latn-CS" sz="1400" dirty="0"/>
          </a:p>
          <a:p>
            <a:pPr indent="-274320">
              <a:spcBef>
                <a:spcPts val="600"/>
              </a:spcBef>
              <a:buFont typeface="Arial" charset="0"/>
              <a:buChar char="•"/>
              <a:tabLst>
                <a:tab pos="274320" algn="l"/>
              </a:tabLst>
              <a:defRPr/>
            </a:pP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/>
              <a:t>procene</a:t>
            </a:r>
            <a:r>
              <a:rPr lang="en-US" sz="2400" dirty="0"/>
              <a:t> </a:t>
            </a:r>
            <a:r>
              <a:rPr lang="en-US" sz="2400" dirty="0" err="1"/>
              <a:t>apsolutne</a:t>
            </a:r>
            <a:r>
              <a:rPr lang="en-US" sz="2400" dirty="0"/>
              <a:t> </a:t>
            </a:r>
            <a:r>
              <a:rPr lang="en-US" sz="2400" dirty="0" err="1"/>
              <a:t>verovatnoće</a:t>
            </a:r>
            <a:r>
              <a:rPr lang="en-US" sz="2400" dirty="0"/>
              <a:t> </a:t>
            </a:r>
          </a:p>
          <a:p>
            <a:pPr marL="68580" indent="0">
              <a:spcBef>
                <a:spcPts val="600"/>
              </a:spcBef>
              <a:buNone/>
              <a:tabLst>
                <a:tab pos="274320" algn="l"/>
              </a:tabLst>
              <a:defRPr/>
            </a:pPr>
            <a:r>
              <a:rPr lang="en-US" sz="2400" dirty="0"/>
              <a:t>    </a:t>
            </a:r>
            <a:r>
              <a:rPr lang="sr-Latn-CS" sz="2400" dirty="0"/>
              <a:t>(</a:t>
            </a:r>
            <a:r>
              <a:rPr lang="en-US" sz="2400" i="1" dirty="0"/>
              <a:t>Absolute Probability </a:t>
            </a:r>
            <a:r>
              <a:rPr lang="en-US" sz="2400" i="1" dirty="0" err="1"/>
              <a:t>Judgement</a:t>
            </a:r>
            <a:r>
              <a:rPr lang="en-US" sz="2400" i="1" dirty="0"/>
              <a:t> </a:t>
            </a:r>
            <a:r>
              <a:rPr lang="sr-Cyrl-CS" sz="2400" i="1" dirty="0"/>
              <a:t>- </a:t>
            </a:r>
            <a:r>
              <a:rPr lang="sr-Latn-CS" sz="2400" dirty="0"/>
              <a:t>APJ)</a:t>
            </a:r>
            <a:endParaRPr lang="en-US" sz="2400" dirty="0"/>
          </a:p>
          <a:p>
            <a:pPr indent="-274320">
              <a:spcBef>
                <a:spcPts val="600"/>
              </a:spcBef>
              <a:buFont typeface="Arial" charset="0"/>
              <a:buChar char="•"/>
              <a:tabLst>
                <a:tab pos="274320" algn="l"/>
              </a:tabLst>
              <a:defRPr/>
            </a:pPr>
            <a:r>
              <a:rPr lang="pt-BR" sz="2400" dirty="0"/>
              <a:t>Metoda parnog poređenja</a:t>
            </a:r>
            <a:r>
              <a:rPr lang="sr-Latn-CS" sz="2400" dirty="0"/>
              <a:t> </a:t>
            </a:r>
          </a:p>
          <a:p>
            <a:pPr indent="-274320">
              <a:spcBef>
                <a:spcPts val="0"/>
              </a:spcBef>
              <a:buNone/>
              <a:tabLst>
                <a:tab pos="274320" algn="l"/>
              </a:tabLst>
              <a:defRPr/>
            </a:pPr>
            <a:r>
              <a:rPr lang="sr-Latn-CS" sz="2400" dirty="0"/>
              <a:t>	(</a:t>
            </a:r>
            <a:r>
              <a:rPr lang="en-US" sz="2400" i="1" dirty="0"/>
              <a:t>Paired Comparisons</a:t>
            </a:r>
            <a:r>
              <a:rPr lang="sr-Cyrl-CS" sz="2400" i="1" dirty="0"/>
              <a:t> - </a:t>
            </a:r>
            <a:r>
              <a:rPr lang="sr-Latn-CS" sz="2400" dirty="0"/>
              <a:t>PC)</a:t>
            </a:r>
            <a:endParaRPr lang="en-US" sz="2400" dirty="0"/>
          </a:p>
          <a:p>
            <a:pPr indent="-274320">
              <a:spcBef>
                <a:spcPts val="600"/>
              </a:spcBef>
              <a:buFont typeface="Arial" charset="0"/>
              <a:buChar char="•"/>
              <a:tabLst>
                <a:tab pos="274320" algn="l"/>
              </a:tabLst>
              <a:defRPr/>
            </a:pP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/>
              <a:t>procene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redukcije</a:t>
            </a:r>
            <a:r>
              <a:rPr lang="en-US" sz="2400" dirty="0"/>
              <a:t> </a:t>
            </a:r>
            <a:r>
              <a:rPr lang="en-US" sz="2400" dirty="0" err="1"/>
              <a:t>ljudske</a:t>
            </a:r>
            <a:r>
              <a:rPr lang="en-US" sz="2400" dirty="0"/>
              <a:t> </a:t>
            </a:r>
            <a:r>
              <a:rPr lang="en-US" sz="2400" dirty="0" err="1"/>
              <a:t>greške</a:t>
            </a:r>
            <a:r>
              <a:rPr lang="en-US" sz="2400" dirty="0"/>
              <a:t> </a:t>
            </a:r>
            <a:endParaRPr lang="sr-Latn-CS" sz="2400" dirty="0"/>
          </a:p>
          <a:p>
            <a:pPr indent="-274320">
              <a:spcBef>
                <a:spcPts val="0"/>
              </a:spcBef>
              <a:buNone/>
              <a:tabLst>
                <a:tab pos="274320" algn="l"/>
              </a:tabLst>
              <a:defRPr/>
            </a:pPr>
            <a:r>
              <a:rPr lang="sr-Latn-CS" sz="2400" dirty="0"/>
              <a:t>	(</a:t>
            </a:r>
            <a:r>
              <a:rPr lang="en-US" sz="2400" i="1" dirty="0"/>
              <a:t>Human Error Assessment and Reduction Technique</a:t>
            </a:r>
            <a:r>
              <a:rPr lang="sr-Cyrl-CS" sz="2400" i="1" dirty="0"/>
              <a:t> - </a:t>
            </a:r>
            <a:r>
              <a:rPr lang="sr-Latn-CS" sz="2400" dirty="0"/>
              <a:t>HEART)</a:t>
            </a:r>
            <a:endParaRPr lang="en-US" sz="2400" dirty="0"/>
          </a:p>
          <a:p>
            <a:pPr indent="-274320">
              <a:spcBef>
                <a:spcPts val="600"/>
              </a:spcBef>
              <a:buFont typeface="Arial" charset="0"/>
              <a:buChar char="•"/>
              <a:tabLst>
                <a:tab pos="274320" algn="l"/>
              </a:tabLst>
              <a:defRPr/>
            </a:pP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predviđanje</a:t>
            </a:r>
            <a:r>
              <a:rPr lang="en-US" sz="2400" dirty="0"/>
              <a:t> </a:t>
            </a:r>
            <a:r>
              <a:rPr lang="en-US" sz="2400" dirty="0" err="1"/>
              <a:t>nivoa</a:t>
            </a:r>
            <a:r>
              <a:rPr lang="en-US" sz="2400" dirty="0"/>
              <a:t> </a:t>
            </a:r>
            <a:r>
              <a:rPr lang="en-US" sz="2400" dirty="0" err="1"/>
              <a:t>ljudske</a:t>
            </a:r>
            <a:r>
              <a:rPr lang="en-US" sz="2400" dirty="0"/>
              <a:t> </a:t>
            </a:r>
            <a:r>
              <a:rPr lang="en-US" sz="2400" dirty="0" err="1"/>
              <a:t>greške</a:t>
            </a:r>
            <a:r>
              <a:rPr lang="sr-Latn-CS" sz="2400" dirty="0"/>
              <a:t> </a:t>
            </a:r>
          </a:p>
          <a:p>
            <a:pPr indent="-274320">
              <a:spcBef>
                <a:spcPts val="0"/>
              </a:spcBef>
              <a:buNone/>
              <a:tabLst>
                <a:tab pos="274320" algn="l"/>
              </a:tabLst>
              <a:defRPr/>
            </a:pPr>
            <a:r>
              <a:rPr lang="sr-Latn-CS" sz="2400" dirty="0"/>
              <a:t>	(</a:t>
            </a:r>
            <a:r>
              <a:rPr lang="en-US" sz="2400" i="1" dirty="0"/>
              <a:t>Technique for Human Error Rate Prediction</a:t>
            </a:r>
            <a:r>
              <a:rPr lang="sr-Cyrl-CS" sz="2400" i="1" dirty="0"/>
              <a:t> - </a:t>
            </a:r>
            <a:r>
              <a:rPr lang="sr-Latn-CS" sz="2400" dirty="0"/>
              <a:t>THERP)</a:t>
            </a:r>
            <a:endParaRPr lang="en-US" sz="2400" dirty="0"/>
          </a:p>
          <a:p>
            <a:pPr indent="-274320">
              <a:spcBef>
                <a:spcPts val="600"/>
              </a:spcBef>
              <a:buFont typeface="Arial" charset="0"/>
              <a:buChar char="•"/>
              <a:tabLst>
                <a:tab pos="274320" algn="l"/>
              </a:tabLst>
              <a:defRPr/>
            </a:pP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/>
              <a:t>indeksa</a:t>
            </a:r>
            <a:r>
              <a:rPr lang="en-US" sz="2400" dirty="0"/>
              <a:t> </a:t>
            </a:r>
            <a:r>
              <a:rPr lang="en-US" sz="2400" dirty="0" err="1"/>
              <a:t>verovatnoće</a:t>
            </a:r>
            <a:r>
              <a:rPr lang="en-US" sz="2400" dirty="0"/>
              <a:t> </a:t>
            </a:r>
            <a:r>
              <a:rPr lang="en-US" sz="2400" dirty="0" err="1"/>
              <a:t>uspeha</a:t>
            </a:r>
            <a:r>
              <a:rPr lang="en-US" sz="2400" dirty="0"/>
              <a:t> </a:t>
            </a:r>
            <a:endParaRPr lang="sr-Latn-CS" sz="2400" dirty="0"/>
          </a:p>
          <a:p>
            <a:pPr indent="-274320">
              <a:spcBef>
                <a:spcPts val="0"/>
              </a:spcBef>
              <a:buNone/>
              <a:tabLst>
                <a:tab pos="274320" algn="l"/>
              </a:tabLst>
              <a:defRPr/>
            </a:pPr>
            <a:r>
              <a:rPr lang="sr-Latn-CS" sz="2400" dirty="0"/>
              <a:t>	(</a:t>
            </a:r>
            <a:r>
              <a:rPr lang="en-US" sz="2400" dirty="0"/>
              <a:t>S</a:t>
            </a:r>
            <a:r>
              <a:rPr lang="en-US" sz="2400" i="1" dirty="0"/>
              <a:t>uccess Likelihood Index Method</a:t>
            </a:r>
            <a:r>
              <a:rPr lang="sr-Cyrl-CS" sz="2400" i="1" dirty="0"/>
              <a:t> - </a:t>
            </a:r>
            <a:r>
              <a:rPr lang="sr-Latn-CS" sz="2400" dirty="0"/>
              <a:t>SLIM)</a:t>
            </a:r>
            <a:endParaRPr lang="en-US" sz="2400" dirty="0"/>
          </a:p>
          <a:p>
            <a:pPr indent="-274320">
              <a:spcBef>
                <a:spcPts val="600"/>
              </a:spcBef>
              <a:buFont typeface="Arial" charset="0"/>
              <a:buChar char="•"/>
              <a:tabLst>
                <a:tab pos="274320" algn="l"/>
              </a:tabLst>
              <a:defRPr/>
            </a:pP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/>
              <a:t>dijagrama</a:t>
            </a:r>
            <a:r>
              <a:rPr lang="en-US" sz="2400" dirty="0"/>
              <a:t> </a:t>
            </a:r>
            <a:r>
              <a:rPr lang="en-US" sz="2400" dirty="0" err="1"/>
              <a:t>uticaja</a:t>
            </a:r>
            <a:r>
              <a:rPr lang="sr-Latn-CS" sz="2400" dirty="0"/>
              <a:t> (</a:t>
            </a:r>
            <a:r>
              <a:rPr lang="en-US" sz="2400" i="1" dirty="0"/>
              <a:t>Influence Diagrams Approach </a:t>
            </a:r>
            <a:r>
              <a:rPr lang="sr-Latn-CS" sz="2400" i="1" dirty="0"/>
              <a:t>- </a:t>
            </a:r>
            <a:r>
              <a:rPr lang="sr-Latn-CS" sz="2400" dirty="0"/>
              <a:t>IDA)</a:t>
            </a:r>
            <a:endParaRPr lang="en-US" sz="2400" dirty="0"/>
          </a:p>
          <a:p>
            <a:pPr indent="-274320">
              <a:spcBef>
                <a:spcPts val="600"/>
              </a:spcBef>
              <a:buFont typeface="Arial" charset="0"/>
              <a:buChar char="•"/>
              <a:tabLst>
                <a:tab pos="274320" algn="l"/>
              </a:tabLst>
              <a:defRPr/>
            </a:pP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/>
              <a:t>pouzdanosti</a:t>
            </a:r>
            <a:r>
              <a:rPr lang="en-US" sz="2400" dirty="0"/>
              <a:t> </a:t>
            </a:r>
            <a:r>
              <a:rPr lang="en-US" sz="2400" dirty="0" err="1"/>
              <a:t>ljudske</a:t>
            </a:r>
            <a:r>
              <a:rPr lang="en-US" sz="2400" dirty="0"/>
              <a:t> </a:t>
            </a:r>
            <a:r>
              <a:rPr lang="en-US" sz="2400" dirty="0" err="1"/>
              <a:t>kognitivnosti</a:t>
            </a:r>
            <a:r>
              <a:rPr lang="sr-Latn-CS" sz="2400" dirty="0"/>
              <a:t> </a:t>
            </a:r>
          </a:p>
          <a:p>
            <a:pPr indent="-274320">
              <a:spcBef>
                <a:spcPts val="0"/>
              </a:spcBef>
              <a:buNone/>
              <a:tabLst>
                <a:tab pos="274320" algn="l"/>
              </a:tabLst>
              <a:defRPr/>
            </a:pPr>
            <a:r>
              <a:rPr lang="sr-Latn-CS" sz="2400" dirty="0"/>
              <a:t>	(</a:t>
            </a:r>
            <a:r>
              <a:rPr lang="en-US" sz="2400" i="1" dirty="0"/>
              <a:t>Human Cognitive Re</a:t>
            </a:r>
            <a:r>
              <a:rPr lang="sr-Cyrl-CS" sz="2400" i="1" dirty="0"/>
              <a:t>li</a:t>
            </a:r>
            <a:r>
              <a:rPr lang="en-US" sz="2400" i="1" dirty="0"/>
              <a:t>ability</a:t>
            </a:r>
            <a:r>
              <a:rPr lang="sr-Cyrl-CS" sz="2400" i="1" dirty="0"/>
              <a:t> - </a:t>
            </a:r>
            <a:r>
              <a:rPr lang="sr-Latn-CS" sz="2400" dirty="0"/>
              <a:t>HCR)</a:t>
            </a:r>
            <a:endParaRPr lang="en-US" sz="2400" dirty="0"/>
          </a:p>
          <a:p>
            <a:pPr indent="-274320">
              <a:spcBef>
                <a:spcPts val="600"/>
              </a:spcBef>
              <a:buFont typeface="Arial" charset="0"/>
              <a:buChar char="•"/>
              <a:tabLst>
                <a:tab pos="274320" algn="l"/>
              </a:tabLst>
              <a:defRPr/>
            </a:pPr>
            <a:r>
              <a:rPr lang="it-IT" sz="2400" dirty="0"/>
              <a:t>Empirijska tehnika za procenu greške operatera </a:t>
            </a:r>
            <a:endParaRPr lang="sr-Latn-CS" sz="2400" dirty="0"/>
          </a:p>
          <a:p>
            <a:pPr indent="-274320">
              <a:spcBef>
                <a:spcPts val="0"/>
              </a:spcBef>
              <a:buNone/>
              <a:tabLst>
                <a:tab pos="274320" algn="l"/>
              </a:tabLst>
              <a:defRPr/>
            </a:pPr>
            <a:r>
              <a:rPr lang="sr-Latn-CS" sz="2400" dirty="0"/>
              <a:t>	</a:t>
            </a:r>
            <a:r>
              <a:rPr lang="it-IT" sz="2400" dirty="0"/>
              <a:t>(</a:t>
            </a:r>
            <a:r>
              <a:rPr lang="it-IT" sz="2400" i="1" dirty="0"/>
              <a:t>Tecnica Empiric</a:t>
            </a:r>
            <a:r>
              <a:rPr lang="sr-Cyrl-CS" sz="2400" i="1" dirty="0"/>
              <a:t>а Stima </a:t>
            </a:r>
            <a:r>
              <a:rPr lang="it-IT" sz="2400" i="1" dirty="0"/>
              <a:t>Errori Operatori</a:t>
            </a:r>
            <a:r>
              <a:rPr lang="sr-Cyrl-CS" sz="2400" i="1" dirty="0"/>
              <a:t> – </a:t>
            </a:r>
            <a:r>
              <a:rPr lang="sr-Latn-CS" sz="2400" dirty="0"/>
              <a:t>TESEO) itd.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458200" cy="71596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600" dirty="0"/>
              <a:t>Stres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458200" cy="5638800"/>
          </a:xfrm>
        </p:spPr>
        <p:txBody>
          <a:bodyPr>
            <a:noAutofit/>
          </a:bodyPr>
          <a:lstStyle/>
          <a:p>
            <a:pPr marL="465138" indent="-404813" algn="just" eaLnBrk="1" hangingPunct="1">
              <a:buNone/>
              <a:defRPr/>
            </a:pPr>
            <a:r>
              <a:rPr lang="sr-Latn-CS" sz="2400" dirty="0"/>
              <a:t>Rad u centrima kontrole i upravljanja vezuje se za potrebu pravovremenog delovanja posebno u vanrednim situacijama, što može uticati na narušavanje dinamičke ravnoteže organizma – stresnog stanja.</a:t>
            </a:r>
          </a:p>
          <a:p>
            <a:pPr marL="465138" indent="-404813" algn="just" eaLnBrk="1" hangingPunct="1">
              <a:buNone/>
              <a:defRPr/>
            </a:pPr>
            <a:r>
              <a:rPr lang="sr-Latn-CS" sz="2400" dirty="0"/>
              <a:t>Stres se može posmatrati sa više aspekata:</a:t>
            </a:r>
          </a:p>
          <a:p>
            <a:pPr marL="854075" indent="-344488" eaLnBrk="1" hangingPunct="1">
              <a:buFont typeface="Wingdings" pitchFamily="2" charset="2"/>
              <a:buChar char="§"/>
              <a:defRPr/>
            </a:pPr>
            <a:r>
              <a:rPr lang="sr-Latn-CS" sz="2400" dirty="0"/>
              <a:t>Opštebiološkog,</a:t>
            </a:r>
          </a:p>
          <a:p>
            <a:pPr marL="854075" indent="-344488" eaLnBrk="1" hangingPunct="1">
              <a:buFont typeface="Wingdings" pitchFamily="2" charset="2"/>
              <a:buChar char="§"/>
              <a:defRPr/>
            </a:pPr>
            <a:r>
              <a:rPr lang="sr-Latn-CS" sz="2400" dirty="0"/>
              <a:t>Fiziološkog (mehanizam regulacije rada različitih funkcionalnih sistema organizma), </a:t>
            </a:r>
          </a:p>
          <a:p>
            <a:pPr marL="854075" indent="-344488" eaLnBrk="1" hangingPunct="1">
              <a:buFont typeface="Wingdings" pitchFamily="2" charset="2"/>
              <a:buChar char="§"/>
              <a:defRPr/>
            </a:pPr>
            <a:r>
              <a:rPr lang="sr-Latn-CS" sz="2400" dirty="0"/>
              <a:t>Psihološkog (uticaj na razne psihičke delatnosti - pažnja, pamćenje...),</a:t>
            </a:r>
          </a:p>
          <a:p>
            <a:pPr marL="854075" indent="-344488" eaLnBrk="1" hangingPunct="1">
              <a:buFont typeface="Wingdings" pitchFamily="2" charset="2"/>
              <a:buChar char="§"/>
              <a:defRPr/>
            </a:pPr>
            <a:r>
              <a:rPr lang="sr-Latn-CS" sz="2400" dirty="0"/>
              <a:t>Socijalnog (uticaj atmosfere u kolektivu), </a:t>
            </a:r>
            <a:endParaRPr lang="sr-Latn-RS" sz="2400" dirty="0"/>
          </a:p>
          <a:p>
            <a:pPr marL="854075" indent="-344488" eaLnBrk="1" hangingPunct="1">
              <a:buFont typeface="Wingdings" pitchFamily="2" charset="2"/>
              <a:buChar char="§"/>
              <a:defRPr/>
            </a:pPr>
            <a:r>
              <a:rPr lang="sr-Latn-CS" sz="2400" dirty="0"/>
              <a:t>Medicinskog aspekta (poremećaji različitih funkcija sistema, organa i psihe usled dugotrajnog uticaja stresogenih faktora).</a:t>
            </a:r>
          </a:p>
          <a:p>
            <a:pPr marL="854075" indent="-344488" algn="just" eaLnBrk="1" hangingPunct="1">
              <a:buFont typeface="Wingdings" pitchFamily="2" charset="2"/>
              <a:buChar char="§"/>
              <a:defRPr/>
            </a:pPr>
            <a:endParaRPr lang="sr-Latn-C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58200" cy="5635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dirty="0"/>
              <a:t>Stres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153400" cy="6248400"/>
          </a:xfrm>
        </p:spPr>
        <p:txBody>
          <a:bodyPr>
            <a:noAutofit/>
          </a:bodyPr>
          <a:lstStyle/>
          <a:p>
            <a:pPr marL="465138" indent="0" algn="just">
              <a:spcBef>
                <a:spcPts val="0"/>
              </a:spcBef>
              <a:buNone/>
              <a:defRPr/>
            </a:pPr>
            <a:r>
              <a:rPr lang="sr-Latn-CS" sz="2300" b="1" dirty="0"/>
              <a:t>Izvori stresa </a:t>
            </a:r>
            <a:r>
              <a:rPr lang="sr-Latn-CS" sz="2300" dirty="0"/>
              <a:t>mogu biti:</a:t>
            </a:r>
          </a:p>
          <a:p>
            <a:pPr marL="465138" indent="-404813" algn="just">
              <a:spcBef>
                <a:spcPts val="0"/>
              </a:spcBef>
              <a:defRPr/>
            </a:pPr>
            <a:r>
              <a:rPr lang="sr-Latn-CS" sz="2300" dirty="0"/>
              <a:t>Spoljašnji (sama radna delatnost i radni uslovi) i </a:t>
            </a:r>
          </a:p>
          <a:p>
            <a:pPr marL="465138" indent="-404813" algn="just">
              <a:spcBef>
                <a:spcPts val="0"/>
              </a:spcBef>
              <a:defRPr/>
            </a:pPr>
            <a:r>
              <a:rPr lang="sr-Latn-CS" sz="2300" dirty="0"/>
              <a:t>Unutrašnji (razna psihološka stanja kao što je na pr. briga...).</a:t>
            </a:r>
            <a:endParaRPr lang="en-US" sz="2300" dirty="0"/>
          </a:p>
          <a:p>
            <a:pPr marL="465138" indent="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endParaRPr lang="sr-Latn-CS" sz="800" dirty="0"/>
          </a:p>
          <a:p>
            <a:pPr marL="465138" indent="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sr-Latn-CS" sz="2300" dirty="0"/>
              <a:t>Lista najčešćih izvora stresa rangiranih po značaju:</a:t>
            </a:r>
          </a:p>
          <a:p>
            <a:pPr marL="465138" indent="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endParaRPr lang="sr-Latn-CS" sz="800" dirty="0"/>
          </a:p>
          <a:p>
            <a:pPr marL="465138" indent="-404813" algn="just" eaLnBrk="1" hangingPunct="1">
              <a:spcBef>
                <a:spcPts val="0"/>
              </a:spcBef>
              <a:defRPr/>
            </a:pPr>
            <a:r>
              <a:rPr lang="sr-Latn-CS" sz="2300" dirty="0"/>
              <a:t>Kašnjenje sa prijemom važnih informacija u vanrednim situacijama,</a:t>
            </a:r>
          </a:p>
          <a:p>
            <a:pPr marL="465138" indent="-404813" algn="just" eaLnBrk="1" hangingPunct="1">
              <a:spcBef>
                <a:spcPts val="0"/>
              </a:spcBef>
              <a:defRPr/>
            </a:pPr>
            <a:r>
              <a:rPr lang="sr-Latn-CS" sz="2300" dirty="0"/>
              <a:t>Posledice učinjenih grešaka,</a:t>
            </a:r>
          </a:p>
          <a:p>
            <a:pPr marL="465138" indent="-404813" algn="just" eaLnBrk="1" hangingPunct="1">
              <a:spcBef>
                <a:spcPts val="0"/>
              </a:spcBef>
              <a:defRPr/>
            </a:pPr>
            <a:r>
              <a:rPr lang="sr-Latn-CS" sz="2300" dirty="0"/>
              <a:t>Nedostatak informacija i/ili nepotrebne informacije,</a:t>
            </a:r>
          </a:p>
          <a:p>
            <a:pPr marL="465138" indent="-404813" algn="just" eaLnBrk="1" hangingPunct="1">
              <a:spcBef>
                <a:spcPts val="0"/>
              </a:spcBef>
              <a:defRPr/>
            </a:pPr>
            <a:r>
              <a:rPr lang="sr-Latn-CS" sz="2300" dirty="0"/>
              <a:t>Vremenski pritisak zbog kratkih rokova,</a:t>
            </a:r>
          </a:p>
          <a:p>
            <a:pPr marL="465138" indent="-404813" algn="just" eaLnBrk="1" hangingPunct="1">
              <a:spcBef>
                <a:spcPts val="0"/>
              </a:spcBef>
              <a:defRPr/>
            </a:pPr>
            <a:r>
              <a:rPr lang="sr-Latn-CS" sz="2300" dirty="0"/>
              <a:t>Rad po smenama, </a:t>
            </a:r>
          </a:p>
          <a:p>
            <a:pPr marL="465138" indent="-404813" algn="just" eaLnBrk="1" hangingPunct="1">
              <a:spcBef>
                <a:spcPts val="0"/>
              </a:spcBef>
              <a:defRPr/>
            </a:pPr>
            <a:r>
              <a:rPr lang="sr-Latn-CS" sz="2300" dirty="0"/>
              <a:t>Radno opterećenje,</a:t>
            </a:r>
          </a:p>
          <a:p>
            <a:pPr marL="465138" indent="-404813" algn="just" eaLnBrk="1" hangingPunct="1">
              <a:spcBef>
                <a:spcPts val="0"/>
              </a:spcBef>
              <a:defRPr/>
            </a:pPr>
            <a:r>
              <a:rPr lang="sr-Latn-CS" sz="2300" dirty="0"/>
              <a:t>Alarmi,</a:t>
            </a:r>
          </a:p>
          <a:p>
            <a:pPr marL="465138" indent="-404813" algn="just" eaLnBrk="1" hangingPunct="1">
              <a:spcBef>
                <a:spcPts val="0"/>
              </a:spcBef>
              <a:defRPr/>
            </a:pPr>
            <a:r>
              <a:rPr lang="sr-Latn-CS" sz="2300" dirty="0"/>
              <a:t>Brzi prelazi iz male aktivnosti u povećanu aktivnost,</a:t>
            </a:r>
          </a:p>
          <a:p>
            <a:pPr marL="465138" indent="-404813">
              <a:spcBef>
                <a:spcPts val="0"/>
              </a:spcBef>
            </a:pPr>
            <a:r>
              <a:rPr lang="sr-Latn-CS" sz="2300" dirty="0"/>
              <a:t>Komunikacije u okviru i/ili van posla,</a:t>
            </a:r>
          </a:p>
          <a:p>
            <a:pPr marL="465138" indent="-404813">
              <a:spcBef>
                <a:spcPts val="0"/>
              </a:spcBef>
            </a:pPr>
            <a:r>
              <a:rPr lang="sr-Latn-CS" sz="2300" dirty="0"/>
              <a:t>Monotonija, </a:t>
            </a:r>
          </a:p>
          <a:p>
            <a:pPr marL="465138" indent="-404813">
              <a:spcBef>
                <a:spcPts val="0"/>
              </a:spcBef>
            </a:pPr>
            <a:r>
              <a:rPr lang="sr-Latn-CS" sz="2300" dirty="0"/>
              <a:t>Saradnici,</a:t>
            </a:r>
          </a:p>
          <a:p>
            <a:pPr marL="465138" indent="-404813">
              <a:spcBef>
                <a:spcPts val="0"/>
              </a:spcBef>
            </a:pPr>
            <a:r>
              <a:rPr lang="sr-Latn-CS" sz="2300" dirty="0"/>
              <a:t>Organizacija radnog prostora. </a:t>
            </a:r>
          </a:p>
          <a:p>
            <a:pPr marL="465138" indent="-404813" algn="just" eaLnBrk="1" hangingPunct="1">
              <a:spcBef>
                <a:spcPts val="0"/>
              </a:spcBef>
              <a:defRPr/>
            </a:pPr>
            <a:endParaRPr lang="sr-Latn-CS" sz="23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458200" cy="5635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dirty="0"/>
              <a:t>Stres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305800" cy="5791200"/>
          </a:xfrm>
        </p:spPr>
        <p:txBody>
          <a:bodyPr/>
          <a:lstStyle/>
          <a:p>
            <a:pPr marL="465138" indent="0" algn="just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sr-Latn-CS" sz="2800" b="1" dirty="0"/>
              <a:t>Posledice stresa </a:t>
            </a:r>
            <a:r>
              <a:rPr lang="sr-Latn-CS" sz="2800" dirty="0"/>
              <a:t>mogu biti:</a:t>
            </a:r>
          </a:p>
          <a:p>
            <a:pPr marL="465138" indent="-404813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2800" i="1" dirty="0">
                <a:solidFill>
                  <a:srgbClr val="C00000"/>
                </a:solidFill>
              </a:rPr>
              <a:t>Fizičke</a:t>
            </a:r>
            <a:r>
              <a:rPr lang="sr-Latn-CS" sz="2800" dirty="0"/>
              <a:t> - visok krvni pritisak, kardiovaskularni poremećaji, mišićno-skeletni poremećaji,...</a:t>
            </a:r>
          </a:p>
          <a:p>
            <a:pPr marL="465138" indent="-404813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2800" i="1" dirty="0">
                <a:solidFill>
                  <a:srgbClr val="C00000"/>
                </a:solidFill>
              </a:rPr>
              <a:t>Psihičke</a:t>
            </a:r>
            <a:r>
              <a:rPr lang="sr-Latn-CS" sz="2800" dirty="0"/>
              <a:t> - uznemirenost, nervoza, alkoholizam, porodični problemi,...</a:t>
            </a:r>
          </a:p>
          <a:p>
            <a:pPr marL="465138" indent="-404813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2800" i="1" dirty="0">
                <a:solidFill>
                  <a:srgbClr val="C00000"/>
                </a:solidFill>
              </a:rPr>
              <a:t>Promene u radnoj sposobnosti </a:t>
            </a:r>
            <a:r>
              <a:rPr lang="sr-Latn-CS" sz="2800" dirty="0"/>
              <a:t>- odsustvovanje sa posla, ostavke, neuspešna reagovanja u vanrednim situacijama,...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0"/>
            <a:ext cx="84582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600" dirty="0"/>
              <a:t>Istraživanje radne aktivnosti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439" y="1333500"/>
            <a:ext cx="8458200" cy="5257800"/>
          </a:xfrm>
        </p:spPr>
        <p:txBody>
          <a:bodyPr>
            <a:normAutofit/>
          </a:bodyPr>
          <a:lstStyle/>
          <a:p>
            <a:pPr marL="404813" indent="-404813" algn="just" eaLnBrk="1" hangingPunct="1"/>
            <a:r>
              <a:rPr lang="sr-Latn-CS" sz="2800" dirty="0"/>
              <a:t>Radna aktivnost čoveka tokom 24 časa zavisi od kolebanja bioloških funkcija.</a:t>
            </a:r>
          </a:p>
          <a:p>
            <a:pPr marL="404813" indent="-404813" algn="just" eaLnBrk="1" hangingPunct="1"/>
            <a:r>
              <a:rPr lang="sr-Latn-CS" sz="2800" dirty="0"/>
              <a:t>Biološke i fiziološke aktivnosti su varijabilne tokom dana (cirkadijalni ritmovi).</a:t>
            </a:r>
          </a:p>
          <a:p>
            <a:pPr marL="404813" indent="-404813" algn="just" eaLnBrk="1" hangingPunct="1"/>
            <a:r>
              <a:rPr lang="sr-Latn-CS" sz="2800" dirty="0"/>
              <a:t>Na primer, temperatura tela se danju postepeno povećava, do 22h, a noću postepeno opada, sve do 4h, kada počinje opet da raste.</a:t>
            </a:r>
          </a:p>
          <a:p>
            <a:pPr marL="404813" indent="-404813" algn="just" eaLnBrk="1" hangingPunct="1"/>
            <a:r>
              <a:rPr lang="sr-Latn-CS" sz="2800" dirty="0"/>
              <a:t>Najkritičniji period za rad je između 23h i 4h. </a:t>
            </a:r>
          </a:p>
          <a:p>
            <a:pPr marL="404813" indent="-404813" algn="just" eaLnBrk="1" hangingPunct="1"/>
            <a:r>
              <a:rPr lang="sr-Latn-CS" sz="2800" dirty="0"/>
              <a:t>Ovo generalno znači da pri noćnom radu ne postoje preklapanja bioloških ritmova sa radnim zadacima.   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696200" cy="4953000"/>
          </a:xfrm>
        </p:spPr>
        <p:txBody>
          <a:bodyPr>
            <a:normAutofit/>
          </a:bodyPr>
          <a:lstStyle/>
          <a:p>
            <a:pPr marL="465138" indent="-382588" algn="just" eaLnBrk="1" fontAlgn="auto" hangingPunct="1">
              <a:spcAft>
                <a:spcPts val="0"/>
              </a:spcAft>
              <a:buNone/>
              <a:defRPr/>
            </a:pPr>
            <a:r>
              <a:rPr lang="sr-Latn-CS" sz="2800" dirty="0"/>
              <a:t>Metodološki pristup istraživanja ergonomskih sistema se zasniva na naučnoj metodologiji deduktivnog tipa u okviru istraživanja tri podsistema:</a:t>
            </a:r>
          </a:p>
          <a:p>
            <a:pPr marL="596900" indent="-51435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CS" sz="2800" dirty="0"/>
              <a:t>Biokibernetskog podsistema čovek-operat</a:t>
            </a:r>
            <a:r>
              <a:rPr lang="en-US" sz="2800" dirty="0"/>
              <a:t>e</a:t>
            </a:r>
            <a:r>
              <a:rPr lang="sr-Latn-CS" sz="2800" dirty="0"/>
              <a:t>r,</a:t>
            </a:r>
          </a:p>
          <a:p>
            <a:pPr marL="596900" indent="-51435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CS" sz="2800" dirty="0"/>
              <a:t>Informaciono-upravljačkog</a:t>
            </a:r>
            <a:r>
              <a:rPr lang="en-US" sz="2800" dirty="0"/>
              <a:t> </a:t>
            </a:r>
            <a:r>
              <a:rPr lang="sr-Latn-CS" sz="2800" dirty="0"/>
              <a:t>podsistema i</a:t>
            </a:r>
          </a:p>
          <a:p>
            <a:pPr marL="596900" indent="-51435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CS" sz="2800" dirty="0"/>
              <a:t>Podsistema radne sredine.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4582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600" dirty="0"/>
              <a:t>Istraživanje radne aktivnosti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-33291" y="1295400"/>
            <a:ext cx="8458200" cy="5562600"/>
          </a:xfrm>
        </p:spPr>
        <p:txBody>
          <a:bodyPr>
            <a:normAutofit/>
          </a:bodyPr>
          <a:lstStyle/>
          <a:p>
            <a:pPr marL="404813" indent="-404813" algn="just" eaLnBrk="1" hangingPunct="1">
              <a:lnSpc>
                <a:spcPct val="150000"/>
              </a:lnSpc>
            </a:pPr>
            <a:r>
              <a:rPr lang="sr-Latn-CS" sz="2800" dirty="0"/>
              <a:t>Posledice ovakve neusklađenosti su često </a:t>
            </a:r>
            <a:r>
              <a:rPr lang="sr-Latn-CS" sz="2800" b="1" dirty="0"/>
              <a:t>umor</a:t>
            </a:r>
            <a:r>
              <a:rPr lang="sr-Latn-CS" sz="2800" dirty="0"/>
              <a:t> i </a:t>
            </a:r>
            <a:r>
              <a:rPr lang="sr-Latn-CS" sz="2800" b="1" dirty="0"/>
              <a:t>psihosomatske promene</a:t>
            </a:r>
            <a:r>
              <a:rPr lang="sr-Latn-CS" sz="2800" dirty="0"/>
              <a:t>, koje mogu uticati na smanjenje funkcionalne sposobnosti i efikasnosti operat</a:t>
            </a:r>
            <a:r>
              <a:rPr lang="en-US" sz="2800" dirty="0"/>
              <a:t>e</a:t>
            </a:r>
            <a:r>
              <a:rPr lang="sr-Latn-CS" sz="2800" dirty="0"/>
              <a:t>ra, tj. do pojave grešaka u upravljanju, a u krajnjem do smanjene radne i zdravstvene sposobnosti.</a:t>
            </a:r>
          </a:p>
          <a:p>
            <a:pPr marL="404813" indent="-404813" algn="just" eaLnBrk="1" hangingPunct="1">
              <a:lnSpc>
                <a:spcPct val="150000"/>
              </a:lnSpc>
            </a:pPr>
            <a:r>
              <a:rPr lang="sr-Latn-CS" sz="2800" dirty="0"/>
              <a:t>Posledice noćnog rada mogu uticati i na porodični i društveni život pojedinca.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458200" cy="868362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600" dirty="0"/>
              <a:t>Istraživanje zamora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5" y="1237694"/>
            <a:ext cx="8458200" cy="5620305"/>
          </a:xfrm>
        </p:spPr>
        <p:txBody>
          <a:bodyPr>
            <a:normAutofit/>
          </a:bodyPr>
          <a:lstStyle/>
          <a:p>
            <a:pPr marL="465138" indent="-465138" algn="just" eaLnBrk="1" hangingPunct="1">
              <a:buNone/>
            </a:pPr>
            <a:r>
              <a:rPr lang="sr-Latn-CS" sz="2800" b="1" dirty="0"/>
              <a:t>Zamor</a:t>
            </a:r>
            <a:r>
              <a:rPr lang="sr-Latn-CS" sz="2800" dirty="0"/>
              <a:t> se definiše kao opadanje radnog učinka posle produženog, neprekidnog izvođenja fizičke ili mentalne aktivnosti. </a:t>
            </a:r>
          </a:p>
          <a:p>
            <a:pPr marL="465138" indent="-465138" algn="just" eaLnBrk="1" hangingPunct="1">
              <a:buNone/>
            </a:pPr>
            <a:r>
              <a:rPr lang="sr-Latn-CS" sz="2800" dirty="0"/>
              <a:t>Razlikujemo </a:t>
            </a:r>
            <a:r>
              <a:rPr lang="sr-Latn-CS" sz="2800" b="1" dirty="0"/>
              <a:t>2 tipa zamora</a:t>
            </a:r>
            <a:r>
              <a:rPr lang="sr-Latn-CS" sz="2800" dirty="0"/>
              <a:t>:</a:t>
            </a:r>
          </a:p>
          <a:p>
            <a:pPr marL="762318" lvl="1" indent="-465138" algn="just">
              <a:buFont typeface="Gill Sans MT" pitchFamily="34" charset="0"/>
              <a:buAutoNum type="arabicPeriod"/>
            </a:pPr>
            <a:r>
              <a:rPr lang="sr-Latn-CS" sz="2600" dirty="0"/>
              <a:t>Fizički, usled fizičkog opterećenja i dužeg angažovanja istih mišićnih grupa.</a:t>
            </a:r>
          </a:p>
          <a:p>
            <a:pPr marL="762318" lvl="1" indent="-465138" algn="just">
              <a:buFont typeface="Gill Sans MT" pitchFamily="34" charset="0"/>
              <a:buAutoNum type="arabicPeriod"/>
            </a:pPr>
            <a:r>
              <a:rPr lang="sr-Latn-CS" sz="2600" dirty="0"/>
              <a:t>Mentalni, usled dugotrajnog i intenzivnog angažovanja CNS i endokrinog sistema.</a:t>
            </a:r>
          </a:p>
          <a:p>
            <a:pPr marL="465138" indent="-465138" algn="just">
              <a:buNone/>
            </a:pPr>
            <a:r>
              <a:rPr lang="sr-Latn-CS" sz="2800" dirty="0"/>
              <a:t>Takođe, zamor je moguće podeliti na: </a:t>
            </a:r>
          </a:p>
          <a:p>
            <a:pPr marL="762318" lvl="1" indent="-465138" algn="just">
              <a:buFont typeface="Gill Sans MT" pitchFamily="34" charset="0"/>
              <a:buAutoNum type="arabicPeriod"/>
            </a:pPr>
            <a:r>
              <a:rPr lang="sr-Latn-CS" sz="2600" dirty="0"/>
              <a:t>Kratkotrajni,</a:t>
            </a:r>
          </a:p>
          <a:p>
            <a:pPr marL="762318" lvl="1" indent="-465138" algn="just">
              <a:buFont typeface="Gill Sans MT" pitchFamily="34" charset="0"/>
              <a:buAutoNum type="arabicPeriod"/>
            </a:pPr>
            <a:r>
              <a:rPr lang="sr-Latn-CS" sz="2600" dirty="0"/>
              <a:t>Hronični. </a:t>
            </a:r>
          </a:p>
          <a:p>
            <a:pPr marL="465138" indent="-465138" algn="just" eaLnBrk="1" hangingPunct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458200" cy="792162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600" dirty="0"/>
              <a:t>Istraživanje zamora </a:t>
            </a:r>
            <a:endParaRPr lang="en-US" sz="3600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458200" cy="5715000"/>
          </a:xfrm>
        </p:spPr>
        <p:txBody>
          <a:bodyPr/>
          <a:lstStyle/>
          <a:p>
            <a:pPr marL="465138" indent="-465138" algn="just" eaLnBrk="1" hangingPunct="1">
              <a:buFont typeface="Wingdings" pitchFamily="2" charset="2"/>
              <a:buChar char="§"/>
            </a:pPr>
            <a:r>
              <a:rPr lang="sr-Latn-CS" sz="2800" dirty="0"/>
              <a:t>Zamor je praćen: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800" i="1" dirty="0"/>
              <a:t>biohemijskim promenama </a:t>
            </a:r>
            <a:r>
              <a:rPr lang="sr-Latn-CS" sz="2800" dirty="0"/>
              <a:t>(povećano lučenje određenih hormona), 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800" i="1" dirty="0"/>
              <a:t>fiziološkim promenama </a:t>
            </a:r>
            <a:r>
              <a:rPr lang="sr-Latn-CS" sz="2800" dirty="0"/>
              <a:t>(povećana energetska potrošnja, temperatura tela,  krvni pritisak, ...)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800" i="1" dirty="0"/>
              <a:t>subjektivnim doživljajima </a:t>
            </a:r>
            <a:r>
              <a:rPr lang="sr-Latn-CS" sz="2800" dirty="0"/>
              <a:t>(bolovi u određenim delovima tela, neraspoloženje, ...).</a:t>
            </a:r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458200" cy="10207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dirty="0"/>
              <a:t>Istraživanje formiranih mentalnih modela operat</a:t>
            </a:r>
            <a:r>
              <a:rPr lang="en-US" sz="3600" dirty="0"/>
              <a:t>e</a:t>
            </a:r>
            <a:r>
              <a:rPr lang="sr-Latn-CS" sz="3600" dirty="0"/>
              <a:t>rovih delatnosti</a:t>
            </a:r>
            <a:endParaRPr lang="en-US" sz="36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458200" cy="5181600"/>
          </a:xfrm>
        </p:spPr>
        <p:txBody>
          <a:bodyPr>
            <a:normAutofit/>
          </a:bodyPr>
          <a:lstStyle/>
          <a:p>
            <a:pPr indent="-304800" algn="just" eaLnBrk="1" hangingPunct="1"/>
            <a:r>
              <a:rPr lang="sr-Latn-CS" sz="2800" b="1" dirty="0"/>
              <a:t>Rasmusen</a:t>
            </a:r>
            <a:r>
              <a:rPr lang="sr-Latn-CS" sz="2800" dirty="0"/>
              <a:t> (1980.) smatra da operator ima dinamički mentalni model procesa uskladišten u dugotrajnoj memoriji i da se ovaj mentalni model ažurira nesvesno pomoću spoljašnjih signala i unutrašnjih promena. </a:t>
            </a:r>
          </a:p>
          <a:p>
            <a:pPr indent="-304800" eaLnBrk="1" hangingPunct="1"/>
            <a:r>
              <a:rPr lang="sr-Latn-CS" sz="2800" dirty="0"/>
              <a:t>Kada operat</a:t>
            </a:r>
            <a:r>
              <a:rPr lang="en-US" sz="2800" dirty="0"/>
              <a:t>e</a:t>
            </a:r>
            <a:r>
              <a:rPr lang="sr-Latn-CS" sz="2800" dirty="0"/>
              <a:t>r prati proces, odvija se nesvesno proces sinhronizacije između mentalnog modela i interpretacije aktuelnog procesa.</a:t>
            </a:r>
          </a:p>
          <a:p>
            <a:pPr indent="-304800" algn="just" eaLnBrk="1" hangingPunct="1"/>
            <a:r>
              <a:rPr lang="sr-Latn-CS" sz="2800" dirty="0"/>
              <a:t>Ukoliko u sinhronizaciji postoji neka greška, tj. ukoliko se interpretacija realnog modela ne poklapa sa mentalnim modelom, biće poslat signal svesnom delu mozga. 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458200" cy="10207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dirty="0"/>
              <a:t>Istraživanje formiranih mentalnih modela operat</a:t>
            </a:r>
            <a:r>
              <a:rPr lang="en-US" sz="3600" dirty="0"/>
              <a:t>e</a:t>
            </a:r>
            <a:r>
              <a:rPr lang="sr-Latn-CS" sz="3600" dirty="0"/>
              <a:t>rovih delatnosti</a:t>
            </a:r>
            <a:endParaRPr lang="en-US" sz="3600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534400" cy="5257800"/>
          </a:xfrm>
        </p:spPr>
        <p:txBody>
          <a:bodyPr/>
          <a:lstStyle/>
          <a:p>
            <a:pPr indent="-304800" algn="just" eaLnBrk="1" hangingPunct="1"/>
            <a:r>
              <a:rPr lang="sr-Latn-CS" sz="2800" dirty="0"/>
              <a:t>Rasmusen i Lind su (1982.) razvili različite kategorije ljudskog ponašanja (ili nivoa performansi):</a:t>
            </a:r>
          </a:p>
          <a:p>
            <a:pPr indent="-304800" algn="just" eaLnBrk="1" hangingPunct="1">
              <a:buFont typeface="Wingdings" pitchFamily="2" charset="2"/>
              <a:buChar char="Ø"/>
            </a:pPr>
            <a:r>
              <a:rPr lang="sr-Latn-CS" sz="2800" b="1" dirty="0"/>
              <a:t>Ponašanje zasnovano na veštini </a:t>
            </a:r>
            <a:r>
              <a:rPr lang="sr-Latn-CS" sz="2800" dirty="0"/>
              <a:t>(odgovara motornim i senzomotornim veštinama, odgovara obliku ponašanja koje se postiže posle duže obuke koja uključuje obuku spremnosti),</a:t>
            </a:r>
          </a:p>
          <a:p>
            <a:pPr indent="-304800" algn="just" eaLnBrk="1" hangingPunct="1">
              <a:buFont typeface="Wingdings" pitchFamily="2" charset="2"/>
              <a:buChar char="Ø"/>
            </a:pPr>
            <a:r>
              <a:rPr lang="sr-Latn-CS" sz="2800" b="1" dirty="0"/>
              <a:t>Ponašanje zasnovano na pravilima </a:t>
            </a:r>
            <a:r>
              <a:rPr lang="sr-Latn-CS" sz="2800" dirty="0"/>
              <a:t>(postiže se posle obuke znanja),</a:t>
            </a:r>
          </a:p>
          <a:p>
            <a:pPr indent="-304800" eaLnBrk="1" hangingPunct="1">
              <a:buFont typeface="Wingdings" pitchFamily="2" charset="2"/>
              <a:buChar char="Ø"/>
            </a:pPr>
            <a:r>
              <a:rPr lang="sr-Latn-CS" sz="2800" b="1" dirty="0"/>
              <a:t>Ponašanje zasnovano na znanju </a:t>
            </a:r>
            <a:r>
              <a:rPr lang="sr-Latn-CS" sz="2800" dirty="0"/>
              <a:t>(odgovara kognitivnim veštinama).</a:t>
            </a:r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458200" cy="10668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dirty="0"/>
              <a:t>Obuke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0" y="1253230"/>
            <a:ext cx="8458200" cy="5680969"/>
          </a:xfrm>
        </p:spPr>
        <p:txBody>
          <a:bodyPr/>
          <a:lstStyle/>
          <a:p>
            <a:pPr marL="469900" indent="-409575" algn="just" eaLnBrk="1" hangingPunct="1">
              <a:lnSpc>
                <a:spcPct val="150000"/>
              </a:lnSpc>
            </a:pPr>
            <a:r>
              <a:rPr lang="sr-Latn-CS" sz="2800" dirty="0"/>
              <a:t>Obuka bi trebalo da počne definisanjem dužnosti operat</a:t>
            </a:r>
            <a:r>
              <a:rPr lang="en-US" sz="2800" dirty="0"/>
              <a:t>e</a:t>
            </a:r>
            <a:r>
              <a:rPr lang="sr-Latn-CS" sz="2800" dirty="0"/>
              <a:t>ra zavisno od specifičnih zadataka. </a:t>
            </a:r>
          </a:p>
          <a:p>
            <a:pPr marL="469900" indent="-409575" algn="just" eaLnBrk="1" hangingPunct="1">
              <a:lnSpc>
                <a:spcPct val="150000"/>
              </a:lnSpc>
            </a:pPr>
            <a:r>
              <a:rPr lang="sr-Latn-CS" sz="2800" dirty="0"/>
              <a:t>Sledeći korak je definisanje informacija potrebnih za obuku, a u cilju adekvatne realizacije utvrđenih specifičnih zadataka.</a:t>
            </a:r>
          </a:p>
          <a:p>
            <a:pPr marL="469900" indent="-409575" algn="just" eaLnBrk="1" hangingPunct="1">
              <a:lnSpc>
                <a:spcPct val="150000"/>
              </a:lnSpc>
            </a:pPr>
            <a:r>
              <a:rPr lang="sr-Latn-CS" sz="2800" dirty="0"/>
              <a:t>Osnovna uloga obučavanja je da nauči operat</a:t>
            </a:r>
            <a:r>
              <a:rPr lang="en-US" sz="2800" dirty="0"/>
              <a:t>e</a:t>
            </a:r>
            <a:r>
              <a:rPr lang="sr-Latn-CS" sz="2800" dirty="0"/>
              <a:t>ra kako da savlada situacije koje ranije nije video, ni u realnom radu, ni pri analiziranju takvih situacija.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458199" cy="8382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dirty="0"/>
              <a:t>Obuke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2" y="1143000"/>
            <a:ext cx="8610601" cy="5715000"/>
          </a:xfrm>
        </p:spPr>
        <p:txBody>
          <a:bodyPr>
            <a:normAutofit/>
          </a:bodyPr>
          <a:lstStyle/>
          <a:p>
            <a:pPr marL="404813" indent="-404813" algn="just" eaLnBrk="1" hangingPunct="1">
              <a:defRPr/>
            </a:pPr>
            <a:r>
              <a:rPr lang="sr-Latn-CS" sz="2800" dirty="0"/>
              <a:t>Pri obučavanju bi trebalo što manje koristiti matematičke aparate, inženjersku terminologiju  (tipa-vektor, fazor,...) i izbegavati obuku o tome kako se projektuje sistem, već izdvojiti samo ono što je neophodno da bi se razumelo kako sistem radi.  </a:t>
            </a:r>
          </a:p>
          <a:p>
            <a:pPr marL="404813" indent="-404813" algn="just" eaLnBrk="1" hangingPunct="1">
              <a:defRPr/>
            </a:pPr>
            <a:r>
              <a:rPr lang="sr-Latn-CS" sz="2800" dirty="0"/>
              <a:t>Možemo razlikovati:</a:t>
            </a:r>
          </a:p>
          <a:p>
            <a:pPr marL="688975" indent="-284163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sr-Latn-CS" sz="2800" dirty="0"/>
              <a:t>Stvarno obučavanje (dobijanje znanja o pojedinačnim situacijama, tj. pravilima i normama), i</a:t>
            </a:r>
          </a:p>
          <a:p>
            <a:pPr marL="688975" indent="-284163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sr-Latn-CS" sz="2800" dirty="0"/>
              <a:t>Obučavanje veština (uvežbavanje upotrebe u prethodnoj fazi stečenih znanja).</a:t>
            </a:r>
          </a:p>
          <a:p>
            <a:pPr indent="-304800" algn="just" eaLnBrk="1" hangingPunct="1">
              <a:defRPr/>
            </a:pPr>
            <a:endParaRPr lang="sr-Latn-CS" sz="2800" dirty="0"/>
          </a:p>
          <a:p>
            <a:pPr indent="-304800" algn="just" eaLnBrk="1" hangingPunct="1">
              <a:defRPr/>
            </a:pPr>
            <a:endParaRPr lang="en-US" sz="2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458200" cy="381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dirty="0"/>
              <a:t>Obuke operat</a:t>
            </a:r>
            <a:r>
              <a:rPr lang="en-US" sz="3600" dirty="0"/>
              <a:t>e</a:t>
            </a:r>
            <a:r>
              <a:rPr lang="sr-Latn-CS" sz="3600" dirty="0"/>
              <a:t>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229600" cy="6096000"/>
          </a:xfrm>
        </p:spPr>
        <p:txBody>
          <a:bodyPr>
            <a:normAutofit/>
          </a:bodyPr>
          <a:lstStyle/>
          <a:p>
            <a:pPr indent="-30480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sr-Latn-CS" sz="2400" dirty="0"/>
              <a:t>Problemska područja jednog karakterističnog kursa za obuku operat</a:t>
            </a:r>
            <a:r>
              <a:rPr lang="en-US" sz="2400" dirty="0"/>
              <a:t>e</a:t>
            </a:r>
            <a:r>
              <a:rPr lang="sr-Latn-CS" sz="2400" dirty="0"/>
              <a:t>ra u EES: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Osnovni principi,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Osnovne karakteristike uređaja,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Koncepti stabilnog stanja protoka energije,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Koncepti naponske kontrole stabilnog stanja,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Ograničenja operacija stabilnog stanja,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Dinamičke karakteristike sistema,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Karakteristike uređaja sistema u dinamičkim situacijama,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Komunikacije,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Tehnička zaštita sistema,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Normalne radne opasnosti,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Prepoznavanje uslova vanrednog stanja,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Mere u slučaju vanrednog stanja,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Saniranje glavnih oštećenja,</a:t>
            </a:r>
          </a:p>
          <a:p>
            <a:pPr indent="-304800" eaLnBrk="1" hangingPunct="1">
              <a:spcBef>
                <a:spcPct val="0"/>
              </a:spcBef>
              <a:buFont typeface="Gill Sans MT" pitchFamily="34" charset="0"/>
              <a:buAutoNum type="arabicPeriod"/>
            </a:pPr>
            <a:r>
              <a:rPr lang="sr-Latn-CS" sz="2400" dirty="0"/>
              <a:t>Operacija međupovezanosti sistema.</a:t>
            </a:r>
          </a:p>
          <a:p>
            <a:pPr indent="-304800" eaLnBrk="1" hangingPunct="1">
              <a:spcBef>
                <a:spcPts val="300"/>
              </a:spcBef>
            </a:pPr>
            <a:endParaRPr lang="sr-Latn-CS" sz="2400" dirty="0"/>
          </a:p>
          <a:p>
            <a:pPr indent="-304800" eaLnBrk="1" hangingPunct="1"/>
            <a:endParaRPr lang="sr-Latn-CS" sz="2800" dirty="0"/>
          </a:p>
          <a:p>
            <a:pPr indent="-304800" eaLnBrk="1" hangingPunct="1"/>
            <a:endParaRPr lang="sr-Latn-CS" sz="2800" dirty="0"/>
          </a:p>
          <a:p>
            <a:pPr indent="-304800" eaLnBrk="1" hangingPunct="1"/>
            <a:endParaRPr lang="sr-Latn-CS" sz="2800" dirty="0"/>
          </a:p>
          <a:p>
            <a:pPr indent="-304800" eaLnBrk="1" hangingPunct="1"/>
            <a:endParaRPr lang="en-US" sz="2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4518"/>
            <a:ext cx="91440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4000" b="1" dirty="0">
                <a:latin typeface="Calibri" pitchFamily="34" charset="0"/>
              </a:rPr>
              <a:t>Čovek kao regulator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382000" cy="5257800"/>
          </a:xfrm>
        </p:spPr>
        <p:txBody>
          <a:bodyPr rtlCol="0">
            <a:normAutofit/>
          </a:bodyPr>
          <a:lstStyle/>
          <a:p>
            <a:pPr marL="0" indent="-283464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r-Latn-CS" sz="2800" dirty="0">
                <a:latin typeface="Calibri" pitchFamily="34" charset="0"/>
              </a:rPr>
              <a:t>Pri stvaranju modela aktivnosti čoveka-operat</a:t>
            </a:r>
            <a:r>
              <a:rPr lang="en-US" sz="2800" dirty="0">
                <a:latin typeface="Calibri" pitchFamily="34" charset="0"/>
              </a:rPr>
              <a:t>e</a:t>
            </a:r>
            <a:r>
              <a:rPr lang="sr-Latn-CS" sz="2800" dirty="0">
                <a:latin typeface="Calibri" pitchFamily="34" charset="0"/>
              </a:rPr>
              <a:t>ra primenjuju se različiti modeli:</a:t>
            </a:r>
          </a:p>
          <a:p>
            <a:pPr marL="630238" indent="-44450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>
                <a:latin typeface="Calibri" pitchFamily="34" charset="0"/>
              </a:rPr>
              <a:t>Linearni model;</a:t>
            </a:r>
          </a:p>
          <a:p>
            <a:pPr marL="630238" indent="-44450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>
                <a:latin typeface="Calibri" pitchFamily="34" charset="0"/>
              </a:rPr>
              <a:t>Nelinearni model;</a:t>
            </a:r>
          </a:p>
          <a:p>
            <a:pPr marL="630238" indent="-44450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>
                <a:latin typeface="Calibri" pitchFamily="34" charset="0"/>
              </a:rPr>
              <a:t>Diskretni model;</a:t>
            </a:r>
          </a:p>
          <a:p>
            <a:pPr marL="630238" indent="-444500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>
                <a:latin typeface="Calibri" pitchFamily="34" charset="0"/>
              </a:rPr>
              <a:t>Adaptivni model.</a:t>
            </a:r>
          </a:p>
          <a:p>
            <a:pPr marL="0" indent="-283464"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r-Latn-CS" sz="2800" b="1" i="1" dirty="0">
                <a:latin typeface="Calibri" pitchFamily="34" charset="0"/>
              </a:rPr>
              <a:t>Linearni model </a:t>
            </a:r>
            <a:r>
              <a:rPr lang="sr-Latn-CS" sz="2800" dirty="0">
                <a:latin typeface="Calibri" pitchFamily="34" charset="0"/>
              </a:rPr>
              <a:t>je sistem sa jedinstvenom petljom povratne sprege, gde se deo upravnog delovanja može linearno uporediti sa odslikanom greškom (opisna f-ja), a ostali deo linearno ne korelira sa ulazom i zove se ostatak ili </a:t>
            </a:r>
            <a:r>
              <a:rPr lang="sr-Latn-CS" sz="2800" i="1" dirty="0">
                <a:latin typeface="Calibri" pitchFamily="34" charset="0"/>
              </a:rPr>
              <a:t>remanencija</a:t>
            </a:r>
            <a:r>
              <a:rPr lang="sr-Latn-CS" sz="2800" dirty="0">
                <a:latin typeface="Calibri" pitchFamily="34" charset="0"/>
              </a:rPr>
              <a:t>. </a:t>
            </a:r>
          </a:p>
          <a:p>
            <a:pPr marL="365760" indent="-283464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97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" y="304800"/>
            <a:ext cx="8458200" cy="914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Upravljanje preko sistema za </a:t>
            </a:r>
            <a:b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</a:b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prikazivanje informacija</a:t>
            </a:r>
            <a:endParaRPr lang="en-US" sz="36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458200" cy="472440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sr-Latn-CS" sz="2800" dirty="0">
                <a:latin typeface="Calibri" pitchFamily="34" charset="0"/>
              </a:rPr>
              <a:t>Za prikazivanje upravljanja koristimo teoriju filtriranja informacija</a:t>
            </a:r>
            <a:r>
              <a:rPr lang="en-US" sz="2800" dirty="0">
                <a:latin typeface="Calibri" pitchFamily="34" charset="0"/>
              </a:rPr>
              <a:t> (TFI)</a:t>
            </a:r>
            <a:r>
              <a:rPr lang="sr-Latn-CS" sz="2800" dirty="0">
                <a:latin typeface="Calibri" pitchFamily="34" charset="0"/>
              </a:rPr>
              <a:t>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sr-Latn-CS" sz="2800" dirty="0">
                <a:latin typeface="Calibri" pitchFamily="34" charset="0"/>
              </a:rPr>
              <a:t>TFI se primenjuje zbog toga što svaka informacija koja se iz </a:t>
            </a:r>
            <a:r>
              <a:rPr lang="sr-Latn-CS" sz="2800" u="sng" dirty="0">
                <a:latin typeface="Calibri" pitchFamily="34" charset="0"/>
              </a:rPr>
              <a:t>tehničkog sistema </a:t>
            </a:r>
            <a:r>
              <a:rPr lang="en-US" sz="2800" u="sng" dirty="0">
                <a:latin typeface="Calibri" pitchFamily="34" charset="0"/>
              </a:rPr>
              <a:t>(</a:t>
            </a:r>
            <a:r>
              <a:rPr lang="sr-Latn-CS" sz="2800" u="sng" dirty="0">
                <a:latin typeface="Calibri" pitchFamily="34" charset="0"/>
              </a:rPr>
              <a:t>TS</a:t>
            </a:r>
            <a:r>
              <a:rPr lang="en-US" sz="2800" u="sng" dirty="0">
                <a:latin typeface="Calibri" pitchFamily="34" charset="0"/>
              </a:rPr>
              <a:t>)</a:t>
            </a:r>
            <a:r>
              <a:rPr lang="sr-Latn-CS" sz="2800" dirty="0">
                <a:latin typeface="Calibri" pitchFamily="34" charset="0"/>
              </a:rPr>
              <a:t> pojavi na </a:t>
            </a:r>
            <a:r>
              <a:rPr lang="sr-Latn-CS" sz="2800" u="sng" dirty="0">
                <a:latin typeface="Calibri" pitchFamily="34" charset="0"/>
              </a:rPr>
              <a:t>sistemu za prikazivanje informacija </a:t>
            </a:r>
            <a:r>
              <a:rPr lang="en-US" sz="2800" u="sng" dirty="0">
                <a:latin typeface="Calibri" pitchFamily="34" charset="0"/>
              </a:rPr>
              <a:t>(</a:t>
            </a:r>
            <a:r>
              <a:rPr lang="sr-Latn-CS" sz="2800" u="sng" dirty="0">
                <a:latin typeface="Calibri" pitchFamily="34" charset="0"/>
              </a:rPr>
              <a:t>SPI</a:t>
            </a:r>
            <a:r>
              <a:rPr lang="en-US" sz="2800" u="sng" dirty="0">
                <a:latin typeface="Calibri" pitchFamily="34" charset="0"/>
              </a:rPr>
              <a:t>)</a:t>
            </a:r>
            <a:r>
              <a:rPr lang="sr-Latn-CS" sz="2800" dirty="0">
                <a:latin typeface="Calibri" pitchFamily="34" charset="0"/>
              </a:rPr>
              <a:t> ne zahteva reagovanje čoveka preko </a:t>
            </a:r>
            <a:r>
              <a:rPr lang="sr-Latn-CS" sz="2800" u="sng" dirty="0">
                <a:latin typeface="Calibri" pitchFamily="34" charset="0"/>
              </a:rPr>
              <a:t>organa upravljanja </a:t>
            </a:r>
            <a:r>
              <a:rPr lang="en-US" sz="2800" u="sng" dirty="0">
                <a:latin typeface="Calibri" pitchFamily="34" charset="0"/>
              </a:rPr>
              <a:t>(</a:t>
            </a:r>
            <a:r>
              <a:rPr lang="sr-Latn-CS" sz="2800" u="sng" dirty="0">
                <a:latin typeface="Calibri" pitchFamily="34" charset="0"/>
              </a:rPr>
              <a:t>OU</a:t>
            </a:r>
            <a:r>
              <a:rPr lang="en-US" sz="2800" u="sng" dirty="0">
                <a:latin typeface="Calibri" pitchFamily="34" charset="0"/>
              </a:rPr>
              <a:t>)</a:t>
            </a:r>
            <a:r>
              <a:rPr lang="sr-Latn-CS" sz="2800" u="sng" dirty="0">
                <a:latin typeface="Calibri" pitchFamily="34" charset="0"/>
              </a:rPr>
              <a:t>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sr-Latn-CS" sz="2800" u="sng" dirty="0">
                <a:latin typeface="Calibri" pitchFamily="34" charset="0"/>
              </a:rPr>
              <a:t>Potrebno je da čovek reaguje samo na važne informacije iz TS, a da nebitne zanemari.  </a:t>
            </a:r>
          </a:p>
        </p:txBody>
      </p:sp>
    </p:spTree>
    <p:extLst>
      <p:ext uri="{BB962C8B-B14F-4D97-AF65-F5344CB8AC3E}">
        <p14:creationId xmlns:p14="http://schemas.microsoft.com/office/powerpoint/2010/main" val="222388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305800" cy="6096000"/>
          </a:xfrm>
        </p:spPr>
        <p:txBody>
          <a:bodyPr>
            <a:normAutofit/>
          </a:bodyPr>
          <a:lstStyle/>
          <a:p>
            <a:pPr marL="596900" indent="-514350" algn="just" eaLnBrk="1" fontAlgn="auto" hangingPunct="1">
              <a:spcAft>
                <a:spcPts val="0"/>
              </a:spcAft>
              <a:buSzPct val="113000"/>
              <a:buNone/>
              <a:defRPr/>
            </a:pPr>
            <a:r>
              <a:rPr lang="sr-Latn-CS" sz="2800" dirty="0"/>
              <a:t>Za istraživanje biokibernetskog podsistema čovek-operat</a:t>
            </a:r>
            <a:r>
              <a:rPr lang="en-US" sz="2800" dirty="0"/>
              <a:t>e</a:t>
            </a:r>
            <a:r>
              <a:rPr lang="sr-Latn-CS" sz="2800" dirty="0"/>
              <a:t>r se koriste:</a:t>
            </a:r>
          </a:p>
          <a:p>
            <a:pPr marL="596900" indent="-514350" algn="just">
              <a:lnSpc>
                <a:spcPct val="150000"/>
              </a:lnSpc>
              <a:buSzPct val="113000"/>
              <a:defRPr/>
            </a:pPr>
            <a:r>
              <a:rPr lang="sr-Latn-CS" sz="2800" dirty="0"/>
              <a:t>antropometrijske, </a:t>
            </a:r>
          </a:p>
          <a:p>
            <a:pPr marL="596900" indent="-514350" algn="just">
              <a:lnSpc>
                <a:spcPct val="150000"/>
              </a:lnSpc>
              <a:buSzPct val="113000"/>
              <a:defRPr/>
            </a:pPr>
            <a:r>
              <a:rPr lang="sr-Latn-CS" sz="2800" dirty="0"/>
              <a:t>biomehaničko-kineziološke, </a:t>
            </a:r>
          </a:p>
          <a:p>
            <a:pPr marL="596900" indent="-514350" algn="just">
              <a:lnSpc>
                <a:spcPct val="150000"/>
              </a:lnSpc>
              <a:buSzPct val="113000"/>
              <a:defRPr/>
            </a:pPr>
            <a:r>
              <a:rPr lang="sr-Latn-CS" sz="2800" dirty="0"/>
              <a:t>informacione metode istraživanja, </a:t>
            </a:r>
          </a:p>
          <a:p>
            <a:pPr marL="596900" indent="-514350" algn="just">
              <a:lnSpc>
                <a:spcPct val="150000"/>
              </a:lnSpc>
              <a:buSzPct val="113000"/>
              <a:defRPr/>
            </a:pPr>
            <a:r>
              <a:rPr lang="sr-Latn-CS" sz="2800" dirty="0"/>
              <a:t>istraživanje stresnih situacija, </a:t>
            </a:r>
          </a:p>
          <a:p>
            <a:pPr marL="596900" indent="-514350" algn="just">
              <a:lnSpc>
                <a:spcPct val="150000"/>
              </a:lnSpc>
              <a:buSzPct val="113000"/>
              <a:defRPr/>
            </a:pPr>
            <a:r>
              <a:rPr lang="sr-Latn-CS" sz="2800" dirty="0"/>
              <a:t>istraživanje radne aktivnosti i zamora operat</a:t>
            </a:r>
            <a:r>
              <a:rPr lang="en-US" sz="2800" dirty="0"/>
              <a:t>e</a:t>
            </a:r>
            <a:r>
              <a:rPr lang="sr-Latn-CS" sz="2800" dirty="0"/>
              <a:t>ra, </a:t>
            </a:r>
          </a:p>
          <a:p>
            <a:pPr marL="596900" indent="-514350" algn="just">
              <a:lnSpc>
                <a:spcPct val="150000"/>
              </a:lnSpc>
              <a:buSzPct val="113000"/>
              <a:defRPr/>
            </a:pPr>
            <a:r>
              <a:rPr lang="sr-Latn-CS" sz="2800" dirty="0"/>
              <a:t>istraživanje formiranih mentalnih modela delatnosti operat</a:t>
            </a:r>
            <a:r>
              <a:rPr lang="en-US" sz="2800" dirty="0"/>
              <a:t>e</a:t>
            </a:r>
            <a:r>
              <a:rPr lang="sr-Latn-CS" sz="2800" dirty="0"/>
              <a:t>ra. </a:t>
            </a:r>
          </a:p>
          <a:p>
            <a:pPr marL="59690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sr-Latn-C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6002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3" name="Minus 2"/>
          <p:cNvSpPr/>
          <p:nvPr/>
        </p:nvSpPr>
        <p:spPr>
          <a:xfrm rot="5400000">
            <a:off x="2933700" y="1409700"/>
            <a:ext cx="2057400" cy="762000"/>
          </a:xfrm>
          <a:prstGeom prst="mathMinus">
            <a:avLst>
              <a:gd name="adj1" fmla="val 285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Minus 3"/>
          <p:cNvSpPr/>
          <p:nvPr/>
        </p:nvSpPr>
        <p:spPr>
          <a:xfrm rot="5400000">
            <a:off x="6134100" y="1562100"/>
            <a:ext cx="1371600" cy="381000"/>
          </a:xfrm>
          <a:prstGeom prst="mathMinus">
            <a:avLst>
              <a:gd name="adj1" fmla="val 476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 flipV="1">
            <a:off x="5105400" y="1447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1066800" y="1828800"/>
            <a:ext cx="6781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-152400" y="31242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066800" y="4343400"/>
            <a:ext cx="678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6553200" y="30480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 52"/>
          <p:cNvSpPr/>
          <p:nvPr/>
        </p:nvSpPr>
        <p:spPr>
          <a:xfrm rot="8075101">
            <a:off x="1652588" y="2573338"/>
            <a:ext cx="1379537" cy="13668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Arc 56"/>
          <p:cNvSpPr/>
          <p:nvPr/>
        </p:nvSpPr>
        <p:spPr>
          <a:xfrm rot="8132547">
            <a:off x="3463925" y="2673350"/>
            <a:ext cx="1225550" cy="1358900"/>
          </a:xfrm>
          <a:prstGeom prst="arc">
            <a:avLst>
              <a:gd name="adj1" fmla="val 1532433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Arc 57"/>
          <p:cNvSpPr/>
          <p:nvPr/>
        </p:nvSpPr>
        <p:spPr>
          <a:xfrm rot="10800000">
            <a:off x="5105400" y="3124200"/>
            <a:ext cx="1066800" cy="914400"/>
          </a:xfrm>
          <a:prstGeom prst="arc">
            <a:avLst>
              <a:gd name="adj1" fmla="val 11659529"/>
              <a:gd name="adj2" fmla="val 206146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Arc 58"/>
          <p:cNvSpPr/>
          <p:nvPr/>
        </p:nvSpPr>
        <p:spPr>
          <a:xfrm rot="10800000">
            <a:off x="6651625" y="3352800"/>
            <a:ext cx="1044575" cy="681038"/>
          </a:xfrm>
          <a:prstGeom prst="arc">
            <a:avLst>
              <a:gd name="adj1" fmla="val 1091522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430" name="TextBox 61"/>
          <p:cNvSpPr txBox="1">
            <a:spLocks noChangeArrowheads="1"/>
          </p:cNvSpPr>
          <p:nvPr/>
        </p:nvSpPr>
        <p:spPr bwMode="auto">
          <a:xfrm>
            <a:off x="20574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dirty="0"/>
              <a:t>f </a:t>
            </a:r>
            <a:r>
              <a:rPr lang="sr-Latn-CS" sz="1200" dirty="0"/>
              <a:t>TS</a:t>
            </a:r>
            <a:r>
              <a:rPr lang="sr-Latn-CS" dirty="0"/>
              <a:t> </a:t>
            </a:r>
            <a:endParaRPr lang="en-US" dirty="0"/>
          </a:p>
        </p:txBody>
      </p:sp>
      <p:sp>
        <p:nvSpPr>
          <p:cNvPr id="60431" name="TextBox 62"/>
          <p:cNvSpPr txBox="1">
            <a:spLocks noChangeArrowheads="1"/>
          </p:cNvSpPr>
          <p:nvPr/>
        </p:nvSpPr>
        <p:spPr bwMode="auto">
          <a:xfrm>
            <a:off x="38100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/>
              <a:t>f </a:t>
            </a:r>
            <a:r>
              <a:rPr lang="sr-Latn-CS" sz="1400"/>
              <a:t>SPI</a:t>
            </a:r>
            <a:endParaRPr lang="en-US" sz="1400"/>
          </a:p>
        </p:txBody>
      </p:sp>
      <p:sp>
        <p:nvSpPr>
          <p:cNvPr id="60432" name="TextBox 63"/>
          <p:cNvSpPr txBox="1">
            <a:spLocks noChangeArrowheads="1"/>
          </p:cNvSpPr>
          <p:nvPr/>
        </p:nvSpPr>
        <p:spPr bwMode="auto">
          <a:xfrm>
            <a:off x="5334000" y="33528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/>
              <a:t> f </a:t>
            </a:r>
            <a:r>
              <a:rPr lang="sr-Latn-CS" sz="1400"/>
              <a:t>ČO</a:t>
            </a:r>
            <a:endParaRPr lang="en-US" sz="1400"/>
          </a:p>
        </p:txBody>
      </p:sp>
      <p:sp>
        <p:nvSpPr>
          <p:cNvPr id="60433" name="TextBox 65"/>
          <p:cNvSpPr txBox="1">
            <a:spLocks noChangeArrowheads="1"/>
          </p:cNvSpPr>
          <p:nvPr/>
        </p:nvSpPr>
        <p:spPr bwMode="auto">
          <a:xfrm>
            <a:off x="5181600" y="1524000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/>
              <a:t>čo</a:t>
            </a:r>
            <a:endParaRPr lang="en-US" sz="2400"/>
          </a:p>
        </p:txBody>
      </p:sp>
      <p:sp>
        <p:nvSpPr>
          <p:cNvPr id="60434" name="TextBox 67"/>
          <p:cNvSpPr txBox="1">
            <a:spLocks noChangeArrowheads="1"/>
          </p:cNvSpPr>
          <p:nvPr/>
        </p:nvSpPr>
        <p:spPr bwMode="auto">
          <a:xfrm>
            <a:off x="6553200" y="762000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000"/>
              <a:t>OU</a:t>
            </a:r>
            <a:endParaRPr lang="en-US" sz="2000"/>
          </a:p>
        </p:txBody>
      </p:sp>
      <p:sp>
        <p:nvSpPr>
          <p:cNvPr id="60435" name="Rectangle 69"/>
          <p:cNvSpPr>
            <a:spLocks noChangeArrowheads="1"/>
          </p:cNvSpPr>
          <p:nvPr/>
        </p:nvSpPr>
        <p:spPr bwMode="auto">
          <a:xfrm>
            <a:off x="3713100" y="580899"/>
            <a:ext cx="598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sr-Latn-CS" sz="2000" dirty="0"/>
              <a:t>SPI</a:t>
            </a:r>
            <a:endParaRPr lang="en-US" sz="2000" dirty="0"/>
          </a:p>
        </p:txBody>
      </p:sp>
      <p:sp>
        <p:nvSpPr>
          <p:cNvPr id="60436" name="TextBox 71"/>
          <p:cNvSpPr txBox="1">
            <a:spLocks noChangeArrowheads="1"/>
          </p:cNvSpPr>
          <p:nvPr/>
        </p:nvSpPr>
        <p:spPr bwMode="auto">
          <a:xfrm>
            <a:off x="2057400" y="1600200"/>
            <a:ext cx="68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000"/>
              <a:t>TS</a:t>
            </a:r>
            <a:endParaRPr lang="en-US" sz="2000"/>
          </a:p>
        </p:txBody>
      </p:sp>
      <p:sp>
        <p:nvSpPr>
          <p:cNvPr id="60437" name="TextBox 72"/>
          <p:cNvSpPr txBox="1">
            <a:spLocks noChangeArrowheads="1"/>
          </p:cNvSpPr>
          <p:nvPr/>
        </p:nvSpPr>
        <p:spPr bwMode="auto">
          <a:xfrm>
            <a:off x="6934200" y="3352800"/>
            <a:ext cx="582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/>
              <a:t>f </a:t>
            </a:r>
            <a:r>
              <a:rPr lang="sr-Latn-CS" sz="1400"/>
              <a:t>OU</a:t>
            </a:r>
            <a:endParaRPr lang="en-US" sz="1400"/>
          </a:p>
        </p:txBody>
      </p:sp>
      <p:sp>
        <p:nvSpPr>
          <p:cNvPr id="60438" name="TextBox 73"/>
          <p:cNvSpPr txBox="1">
            <a:spLocks noChangeArrowheads="1"/>
          </p:cNvSpPr>
          <p:nvPr/>
        </p:nvSpPr>
        <p:spPr bwMode="auto">
          <a:xfrm>
            <a:off x="2895600" y="1447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/>
              <a:t>r</a:t>
            </a:r>
            <a:r>
              <a:rPr lang="sr-Latn-CS"/>
              <a:t> </a:t>
            </a:r>
            <a:r>
              <a:rPr lang="sr-Latn-CS" sz="1600"/>
              <a:t>TS-SPI</a:t>
            </a:r>
            <a:endParaRPr lang="en-US" sz="1600"/>
          </a:p>
        </p:txBody>
      </p:sp>
      <p:sp>
        <p:nvSpPr>
          <p:cNvPr id="60439" name="TextBox 74"/>
          <p:cNvSpPr txBox="1">
            <a:spLocks noChangeArrowheads="1"/>
          </p:cNvSpPr>
          <p:nvPr/>
        </p:nvSpPr>
        <p:spPr bwMode="auto">
          <a:xfrm>
            <a:off x="4114800" y="1447800"/>
            <a:ext cx="1143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 dirty="0"/>
              <a:t>r </a:t>
            </a:r>
            <a:r>
              <a:rPr lang="sr-Latn-CS" sz="1600" dirty="0"/>
              <a:t>SPI-ČO</a:t>
            </a:r>
            <a:endParaRPr lang="en-US" sz="1600" dirty="0"/>
          </a:p>
          <a:p>
            <a:pPr eaLnBrk="1" hangingPunct="1"/>
            <a:endParaRPr lang="en-US" dirty="0"/>
          </a:p>
        </p:txBody>
      </p:sp>
      <p:sp>
        <p:nvSpPr>
          <p:cNvPr id="60440" name="TextBox 75"/>
          <p:cNvSpPr txBox="1">
            <a:spLocks noChangeArrowheads="1"/>
          </p:cNvSpPr>
          <p:nvPr/>
        </p:nvSpPr>
        <p:spPr bwMode="auto">
          <a:xfrm>
            <a:off x="5715000" y="1371600"/>
            <a:ext cx="1325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/>
              <a:t>r</a:t>
            </a:r>
            <a:r>
              <a:rPr lang="sr-Latn-CS" sz="2800"/>
              <a:t> </a:t>
            </a:r>
            <a:r>
              <a:rPr lang="sr-Latn-CS"/>
              <a:t>čo-</a:t>
            </a:r>
            <a:r>
              <a:rPr lang="sr-Latn-CS" sz="1600"/>
              <a:t>OU</a:t>
            </a:r>
            <a:endParaRPr lang="en-US" sz="1600"/>
          </a:p>
        </p:txBody>
      </p:sp>
      <p:sp>
        <p:nvSpPr>
          <p:cNvPr id="60441" name="TextBox 76"/>
          <p:cNvSpPr txBox="1">
            <a:spLocks noChangeArrowheads="1"/>
          </p:cNvSpPr>
          <p:nvPr/>
        </p:nvSpPr>
        <p:spPr bwMode="auto">
          <a:xfrm>
            <a:off x="6941330" y="1466849"/>
            <a:ext cx="1249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 dirty="0"/>
              <a:t>r</a:t>
            </a:r>
            <a:r>
              <a:rPr lang="sr-Latn-CS" sz="1600" dirty="0"/>
              <a:t> OU-TS</a:t>
            </a:r>
            <a:endParaRPr lang="en-US" sz="1600" dirty="0"/>
          </a:p>
        </p:txBody>
      </p:sp>
      <p:sp>
        <p:nvSpPr>
          <p:cNvPr id="78" name="TextBox 77"/>
          <p:cNvSpPr txBox="1"/>
          <p:nvPr/>
        </p:nvSpPr>
        <p:spPr>
          <a:xfrm>
            <a:off x="1295399" y="4495800"/>
            <a:ext cx="73453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CS" sz="2400" b="1" dirty="0">
                <a:latin typeface="Calibri" pitchFamily="34" charset="0"/>
              </a:rPr>
              <a:t>Prikaz upravljanja pomoću teorije filtriranja informacija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24000" y="4953000"/>
            <a:ext cx="5791200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r-Latn-CS" sz="2000" b="1" dirty="0">
                <a:latin typeface="Calibri" pitchFamily="34" charset="0"/>
              </a:rPr>
              <a:t>r - informacioni tokovi</a:t>
            </a:r>
          </a:p>
          <a:p>
            <a:pPr>
              <a:defRPr/>
            </a:pPr>
            <a:r>
              <a:rPr lang="sr-Latn-CS" sz="2000" b="1" dirty="0">
                <a:latin typeface="Calibri" pitchFamily="34" charset="0"/>
              </a:rPr>
              <a:t>f x- koeficijenti filtriranja</a:t>
            </a:r>
          </a:p>
          <a:p>
            <a:pPr>
              <a:defRPr/>
            </a:pPr>
            <a:r>
              <a:rPr lang="sr-Latn-CS" sz="2000" b="1" dirty="0">
                <a:latin typeface="Calibri" pitchFamily="34" charset="0"/>
              </a:rPr>
              <a:t>TS- tehnički sistemi</a:t>
            </a:r>
          </a:p>
          <a:p>
            <a:pPr>
              <a:defRPr/>
            </a:pPr>
            <a:r>
              <a:rPr lang="sr-Latn-CS" sz="2000" b="1" dirty="0">
                <a:latin typeface="Calibri" pitchFamily="34" charset="0"/>
              </a:rPr>
              <a:t>SPI- sistemi za prikazivanje informacija</a:t>
            </a:r>
          </a:p>
          <a:p>
            <a:pPr>
              <a:defRPr/>
            </a:pPr>
            <a:r>
              <a:rPr lang="sr-Latn-CS" sz="2000" b="1" dirty="0">
                <a:latin typeface="Calibri" pitchFamily="34" charset="0"/>
              </a:rPr>
              <a:t>OU- organi upravljanja</a:t>
            </a:r>
            <a:endParaRPr lang="en-US" sz="2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2261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4582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Upravljanje preko sistema za </a:t>
            </a:r>
            <a:b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</a:b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prikazivanje informacija</a:t>
            </a:r>
            <a:endParaRPr lang="en-US" sz="36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724400"/>
          </a:xfrm>
        </p:spPr>
        <p:txBody>
          <a:bodyPr>
            <a:normAutofit/>
          </a:bodyPr>
          <a:lstStyle/>
          <a:p>
            <a:pPr indent="42863" eaLnBrk="1" hangingPunct="1">
              <a:buFont typeface="Wingdings 2" pitchFamily="18" charset="2"/>
              <a:buNone/>
            </a:pPr>
            <a:r>
              <a:rPr lang="sr-Latn-CS" sz="2800" u="sng" dirty="0">
                <a:latin typeface="Calibri" pitchFamily="34" charset="0"/>
              </a:rPr>
              <a:t>Koeficijent filtriranja </a:t>
            </a:r>
            <a:r>
              <a:rPr lang="sr-Latn-CS" sz="2800" b="1" u="sng" dirty="0">
                <a:latin typeface="Calibri" pitchFamily="34" charset="0"/>
              </a:rPr>
              <a:t>preko čoveka </a:t>
            </a:r>
            <a:r>
              <a:rPr lang="sr-Latn-CS" sz="2800" u="sng" dirty="0">
                <a:latin typeface="Calibri" pitchFamily="34" charset="0"/>
              </a:rPr>
              <a:t>je </a:t>
            </a:r>
          </a:p>
          <a:p>
            <a:pPr indent="42863" eaLnBrk="1" hangingPunct="1">
              <a:buFont typeface="Wingdings 2" pitchFamily="18" charset="2"/>
              <a:buChar char=""/>
            </a:pPr>
            <a:endParaRPr lang="sr-Latn-CS" sz="2600" u="sng" dirty="0"/>
          </a:p>
          <a:p>
            <a:pPr indent="42863" eaLnBrk="1" hangingPunct="1">
              <a:buFont typeface="Wingdings 2" pitchFamily="18" charset="2"/>
              <a:buChar char=""/>
            </a:pPr>
            <a:endParaRPr lang="sr-Latn-CS" sz="2800" u="sng" dirty="0"/>
          </a:p>
          <a:p>
            <a:pPr indent="42863" eaLnBrk="1" hangingPunct="1">
              <a:buFont typeface="Wingdings 2" pitchFamily="18" charset="2"/>
              <a:buChar char=""/>
            </a:pPr>
            <a:endParaRPr lang="sr-Latn-CS" sz="2800" u="sng" dirty="0"/>
          </a:p>
          <a:p>
            <a:pPr indent="42863" eaLnBrk="1" hangingPunct="1">
              <a:buFont typeface="Wingdings 2" pitchFamily="18" charset="2"/>
              <a:buChar char=""/>
            </a:pPr>
            <a:endParaRPr lang="sr-Latn-CS" sz="1400" u="sng" dirty="0"/>
          </a:p>
          <a:p>
            <a:pPr indent="42863" eaLnBrk="1" hangingPunct="1">
              <a:buFont typeface="Wingdings 2" pitchFamily="18" charset="2"/>
              <a:buNone/>
            </a:pPr>
            <a:endParaRPr lang="en-US" sz="2800" dirty="0">
              <a:latin typeface="Calibri" pitchFamily="34" charset="0"/>
            </a:endParaRPr>
          </a:p>
          <a:p>
            <a:pPr indent="42863" eaLnBrk="1" hangingPunct="1">
              <a:buFont typeface="Wingdings 2" pitchFamily="18" charset="2"/>
              <a:buNone/>
            </a:pPr>
            <a:r>
              <a:rPr lang="sr-Latn-CS" sz="2800" dirty="0">
                <a:latin typeface="Calibri" pitchFamily="34" charset="0"/>
              </a:rPr>
              <a:t>r</a:t>
            </a:r>
            <a:r>
              <a:rPr lang="sr-Latn-CS" sz="2200" baseline="-25000" dirty="0">
                <a:latin typeface="Calibri" pitchFamily="34" charset="0"/>
              </a:rPr>
              <a:t>x-y</a:t>
            </a:r>
            <a:r>
              <a:rPr lang="sr-Latn-CS" sz="2800" dirty="0">
                <a:latin typeface="Calibri" pitchFamily="34" charset="0"/>
              </a:rPr>
              <a:t> informacioni tokovi; </a:t>
            </a:r>
            <a:endParaRPr lang="en-US" sz="2800" dirty="0">
              <a:latin typeface="Calibri" pitchFamily="34" charset="0"/>
            </a:endParaRPr>
          </a:p>
          <a:p>
            <a:pPr indent="42863" eaLnBrk="1" hangingPunct="1">
              <a:buFont typeface="Wingdings 2" pitchFamily="18" charset="2"/>
              <a:buNone/>
            </a:pPr>
            <a:r>
              <a:rPr lang="sr-Latn-CS" sz="2800" dirty="0">
                <a:latin typeface="Calibri" pitchFamily="34" charset="0"/>
              </a:rPr>
              <a:t>f</a:t>
            </a:r>
            <a:r>
              <a:rPr lang="sr-Latn-CS" sz="1700" dirty="0">
                <a:latin typeface="Calibri" pitchFamily="34" charset="0"/>
              </a:rPr>
              <a:t>ČO</a:t>
            </a:r>
            <a:r>
              <a:rPr lang="sr-Latn-CS" sz="2800" dirty="0">
                <a:latin typeface="Calibri" pitchFamily="34" charset="0"/>
              </a:rPr>
              <a:t> može biti između 0 i 1.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187898"/>
              </p:ext>
            </p:extLst>
          </p:nvPr>
        </p:nvGraphicFramePr>
        <p:xfrm>
          <a:off x="2266062" y="2971800"/>
          <a:ext cx="417822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63225" imgH="393529" progId="Equation.3">
                  <p:embed/>
                </p:oleObj>
              </mc:Choice>
              <mc:Fallback>
                <p:oleObj name="Equation" r:id="rId2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062" y="2971800"/>
                        <a:ext cx="4178220" cy="1905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80087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Upravljanje preko sistema za </a:t>
            </a:r>
            <a:b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</a:b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prikazivanje informacija</a:t>
            </a:r>
            <a:endParaRPr lang="en-US" sz="36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8198" name="Rectangle 2"/>
          <p:cNvSpPr>
            <a:spLocks noChangeArrowheads="1"/>
          </p:cNvSpPr>
          <p:nvPr/>
        </p:nvSpPr>
        <p:spPr bwMode="auto">
          <a:xfrm>
            <a:off x="228600" y="1536700"/>
            <a:ext cx="792480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sr-Latn-CS" sz="2400" u="sng" dirty="0">
              <a:latin typeface="Calibri" pitchFamily="34" charset="0"/>
            </a:endParaRPr>
          </a:p>
          <a:p>
            <a:r>
              <a:rPr lang="sr-Latn-CS" sz="2400" u="sng" dirty="0">
                <a:latin typeface="Calibri" pitchFamily="34" charset="0"/>
              </a:rPr>
              <a:t>Koeficijent filtriranja </a:t>
            </a:r>
            <a:r>
              <a:rPr lang="sr-Latn-CS" sz="2400" b="1" u="sng" dirty="0">
                <a:latin typeface="Calibri" pitchFamily="34" charset="0"/>
              </a:rPr>
              <a:t>preko  TS je:</a:t>
            </a:r>
          </a:p>
          <a:p>
            <a:endParaRPr lang="sr-Latn-CS" sz="2400" b="1" u="sng" dirty="0">
              <a:latin typeface="Calibri" pitchFamily="34" charset="0"/>
            </a:endParaRPr>
          </a:p>
          <a:p>
            <a:endParaRPr lang="sr-Latn-CS" sz="2400" b="1" u="sng" dirty="0">
              <a:latin typeface="Calibri" pitchFamily="34" charset="0"/>
            </a:endParaRPr>
          </a:p>
          <a:p>
            <a:endParaRPr lang="sr-Latn-CS" sz="2400" b="1" u="sng" dirty="0">
              <a:latin typeface="Calibri" pitchFamily="34" charset="0"/>
            </a:endParaRPr>
          </a:p>
          <a:p>
            <a:r>
              <a:rPr lang="sr-Latn-CS" sz="2400" dirty="0">
                <a:latin typeface="Calibri" pitchFamily="34" charset="0"/>
              </a:rPr>
              <a:t>Pošto je r</a:t>
            </a:r>
            <a:r>
              <a:rPr lang="sr-Latn-CS" sz="2400" baseline="-25000" dirty="0">
                <a:latin typeface="Calibri" pitchFamily="34" charset="0"/>
              </a:rPr>
              <a:t>TS-SPI</a:t>
            </a:r>
            <a:r>
              <a:rPr lang="sr-Latn-CS" sz="2400" dirty="0">
                <a:latin typeface="Calibri" pitchFamily="34" charset="0"/>
              </a:rPr>
              <a:t> (100-1000 bit/s) mnogo veće od r</a:t>
            </a:r>
            <a:r>
              <a:rPr lang="sr-Latn-CS" sz="2400" baseline="-25000" dirty="0">
                <a:latin typeface="Calibri" pitchFamily="34" charset="0"/>
              </a:rPr>
              <a:t>OU</a:t>
            </a:r>
            <a:r>
              <a:rPr lang="sr-Latn-CS" sz="2400" dirty="0">
                <a:latin typeface="Calibri" pitchFamily="34" charset="0"/>
              </a:rPr>
              <a:t>,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sledi da je  </a:t>
            </a:r>
            <a:r>
              <a:rPr lang="sr-Latn-CS" sz="2400" i="1" dirty="0">
                <a:latin typeface="Calibri" pitchFamily="34" charset="0"/>
              </a:rPr>
              <a:t>r</a:t>
            </a:r>
            <a:r>
              <a:rPr lang="sr-Latn-CS" sz="2400" i="1" baseline="-25000" dirty="0">
                <a:latin typeface="Calibri" pitchFamily="34" charset="0"/>
              </a:rPr>
              <a:t>TS-SPI</a:t>
            </a:r>
            <a:r>
              <a:rPr lang="sr-Latn-CS" sz="2400" i="1" dirty="0">
                <a:latin typeface="Calibri" pitchFamily="34" charset="0"/>
              </a:rPr>
              <a:t> = f</a:t>
            </a:r>
            <a:r>
              <a:rPr lang="sr-Latn-CS" sz="2400" i="1" baseline="-25000" dirty="0">
                <a:latin typeface="Calibri" pitchFamily="34" charset="0"/>
              </a:rPr>
              <a:t>TS</a:t>
            </a:r>
            <a:endParaRPr lang="en-US" sz="2400" i="1" baseline="-25000" dirty="0">
              <a:latin typeface="Calibri" pitchFamily="34" charset="0"/>
            </a:endParaRPr>
          </a:p>
          <a:p>
            <a:pPr algn="ctr"/>
            <a:endParaRPr lang="sr-Latn-CS" sz="1400" i="1" dirty="0">
              <a:latin typeface="Calibri" pitchFamily="34" charset="0"/>
            </a:endParaRPr>
          </a:p>
          <a:p>
            <a:endParaRPr lang="sr-Latn-CS" sz="2400" u="sng" dirty="0">
              <a:latin typeface="Calibri" pitchFamily="34" charset="0"/>
            </a:endParaRPr>
          </a:p>
          <a:p>
            <a:r>
              <a:rPr lang="sr-Latn-CS" sz="2400" u="sng" dirty="0">
                <a:latin typeface="Calibri" pitchFamily="34" charset="0"/>
              </a:rPr>
              <a:t>Koeficijent filtriranja </a:t>
            </a:r>
            <a:r>
              <a:rPr lang="sr-Latn-CS" sz="2400" b="1" u="sng" dirty="0">
                <a:latin typeface="Calibri" pitchFamily="34" charset="0"/>
              </a:rPr>
              <a:t>preko SPI je:</a:t>
            </a:r>
          </a:p>
          <a:p>
            <a:endParaRPr lang="sr-Latn-CS" sz="2400" b="1" u="sng" dirty="0">
              <a:latin typeface="Calibri" pitchFamily="34" charset="0"/>
            </a:endParaRPr>
          </a:p>
          <a:p>
            <a:endParaRPr lang="sr-Latn-CS" sz="2400" b="1" u="sng" dirty="0">
              <a:latin typeface="Calibri" pitchFamily="34" charset="0"/>
            </a:endParaRPr>
          </a:p>
          <a:p>
            <a:endParaRPr lang="sr-Latn-CS" sz="2400" b="1" u="sng" dirty="0">
              <a:latin typeface="Calibri" pitchFamily="34" charset="0"/>
            </a:endParaRPr>
          </a:p>
          <a:p>
            <a:r>
              <a:rPr lang="sr-Latn-CS" sz="2400" u="sng" dirty="0">
                <a:latin typeface="Calibri" pitchFamily="34" charset="0"/>
              </a:rPr>
              <a:t>Koeficijent filtriranja </a:t>
            </a:r>
            <a:r>
              <a:rPr lang="sr-Latn-CS" sz="2400" b="1" u="sng" dirty="0">
                <a:latin typeface="Calibri" pitchFamily="34" charset="0"/>
              </a:rPr>
              <a:t>preko OU je:</a:t>
            </a:r>
          </a:p>
          <a:p>
            <a:endParaRPr lang="sr-Latn-CS" sz="2400" dirty="0">
              <a:latin typeface="Calibri" pitchFamily="3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445249"/>
              </p:ext>
            </p:extLst>
          </p:nvPr>
        </p:nvGraphicFramePr>
        <p:xfrm>
          <a:off x="4959350" y="1752600"/>
          <a:ext cx="20510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2447" imgH="393529" progId="Equation.3">
                  <p:embed/>
                </p:oleObj>
              </mc:Choice>
              <mc:Fallback>
                <p:oleObj name="Equation" r:id="rId2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9350" y="1752600"/>
                        <a:ext cx="205105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312451"/>
              </p:ext>
            </p:extLst>
          </p:nvPr>
        </p:nvGraphicFramePr>
        <p:xfrm>
          <a:off x="5257800" y="4572000"/>
          <a:ext cx="21780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25" imgH="393529" progId="Equation.3">
                  <p:embed/>
                </p:oleObj>
              </mc:Choice>
              <mc:Fallback>
                <p:oleObj name="Equation" r:id="rId4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572000"/>
                        <a:ext cx="217805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440182"/>
              </p:ext>
            </p:extLst>
          </p:nvPr>
        </p:nvGraphicFramePr>
        <p:xfrm>
          <a:off x="5029200" y="5791200"/>
          <a:ext cx="26924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66337" imgH="393529" progId="Equation.3">
                  <p:embed/>
                </p:oleObj>
              </mc:Choice>
              <mc:Fallback>
                <p:oleObj name="Equation" r:id="rId6" imgW="106633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791200"/>
                        <a:ext cx="269240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9534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7924800" cy="1066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Analiza potrebnog vremena za delatnost operat</a:t>
            </a:r>
            <a:r>
              <a:rPr lang="en-US" sz="3600" b="1" dirty="0">
                <a:solidFill>
                  <a:srgbClr val="660033"/>
                </a:solidFill>
                <a:latin typeface="Calibri" pitchFamily="34" charset="0"/>
              </a:rPr>
              <a:t>e</a:t>
            </a: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ra u procesu kontrole i upravljanja</a:t>
            </a:r>
            <a:endParaRPr lang="en-US" sz="36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7924800" cy="4572000"/>
          </a:xfrm>
        </p:spPr>
        <p:txBody>
          <a:bodyPr rtlCol="0">
            <a:normAutofit/>
          </a:bodyPr>
          <a:lstStyle/>
          <a:p>
            <a:pPr marL="365760" indent="-283464"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r-Latn-CS" sz="2400" dirty="0">
                <a:latin typeface="Calibri" pitchFamily="34" charset="0"/>
              </a:rPr>
              <a:t>Rad čoveka u sistemu upravljanja sastoji se od sledećih etapa:</a:t>
            </a:r>
          </a:p>
          <a:p>
            <a:pPr marL="514350" indent="-514350"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CS" sz="2400" dirty="0">
                <a:latin typeface="Calibri" pitchFamily="34" charset="0"/>
              </a:rPr>
              <a:t>Prijem ulaznih informacija</a:t>
            </a:r>
          </a:p>
          <a:p>
            <a:pPr marL="514350" indent="-514350"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CS" sz="2400" dirty="0">
                <a:latin typeface="Calibri" pitchFamily="34" charset="0"/>
              </a:rPr>
              <a:t>Obrada informacija</a:t>
            </a:r>
          </a:p>
          <a:p>
            <a:pPr marL="514350" indent="-514350"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CS" sz="2400" dirty="0">
                <a:latin typeface="Calibri" pitchFamily="34" charset="0"/>
              </a:rPr>
              <a:t>Donošenje odluke i predaja informacije za vršenje upravljačkog dejstva </a:t>
            </a:r>
          </a:p>
          <a:p>
            <a:pPr marL="82296" indent="0"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r-Latn-CS" sz="2400" dirty="0">
                <a:latin typeface="Calibri" pitchFamily="34" charset="0"/>
              </a:rPr>
              <a:t>Prve dve etape predstavljaju informaciono pretraživanje i pripremu za donošenje odluke.</a:t>
            </a:r>
          </a:p>
        </p:txBody>
      </p:sp>
    </p:spTree>
    <p:extLst>
      <p:ext uri="{BB962C8B-B14F-4D97-AF65-F5344CB8AC3E}">
        <p14:creationId xmlns:p14="http://schemas.microsoft.com/office/powerpoint/2010/main" val="13248038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228600"/>
            <a:ext cx="9144000" cy="1066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Analiza potrebnog vremena za delatnost operat</a:t>
            </a:r>
            <a:r>
              <a:rPr lang="en-US" sz="3600" b="1" dirty="0">
                <a:solidFill>
                  <a:srgbClr val="660033"/>
                </a:solidFill>
                <a:latin typeface="Calibri" pitchFamily="34" charset="0"/>
              </a:rPr>
              <a:t>e</a:t>
            </a: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ra u procesu kontrole i upravljanja</a:t>
            </a:r>
            <a:endParaRPr lang="en-US" sz="36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153400" cy="5029200"/>
          </a:xfrm>
        </p:spPr>
        <p:txBody>
          <a:bodyPr>
            <a:normAutofit fontScale="92500" lnSpcReduction="20000"/>
          </a:bodyPr>
          <a:lstStyle/>
          <a:p>
            <a:pPr marL="284163" indent="0" algn="just">
              <a:lnSpc>
                <a:spcPct val="80000"/>
              </a:lnSpc>
              <a:spcBef>
                <a:spcPts val="600"/>
              </a:spcBef>
              <a:buNone/>
            </a:pPr>
            <a:r>
              <a:rPr lang="sr-Latn-C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Delatnost operat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</a:t>
            </a:r>
            <a:r>
              <a:rPr lang="sr-Latn-C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ra se sastoji iz 3 etape:</a:t>
            </a:r>
          </a:p>
          <a:p>
            <a:pPr marL="630238" indent="-346075" algn="just" eaLnBrk="1" hangingPunct="1">
              <a:lnSpc>
                <a:spcPct val="150000"/>
              </a:lnSpc>
              <a:spcBef>
                <a:spcPts val="600"/>
              </a:spcBef>
              <a:buFont typeface="Corbel" pitchFamily="34" charset="0"/>
              <a:buAutoNum type="arabicPeriod"/>
            </a:pPr>
            <a:r>
              <a:rPr lang="sr-Latn-CS" sz="2800" dirty="0">
                <a:latin typeface="Calibri" pitchFamily="34" charset="0"/>
              </a:rPr>
              <a:t>Prijem-otkrivanje i dekodiranje informacija;</a:t>
            </a:r>
          </a:p>
          <a:p>
            <a:pPr marL="630238" indent="-346075" algn="just" eaLnBrk="1" hangingPunct="1">
              <a:lnSpc>
                <a:spcPct val="150000"/>
              </a:lnSpc>
              <a:spcBef>
                <a:spcPts val="600"/>
              </a:spcBef>
              <a:buFont typeface="Corbel" pitchFamily="34" charset="0"/>
              <a:buAutoNum type="arabicPeriod"/>
            </a:pPr>
            <a:r>
              <a:rPr lang="sr-Latn-CS" sz="2800" dirty="0">
                <a:latin typeface="Calibri" pitchFamily="34" charset="0"/>
              </a:rPr>
              <a:t>Obrada informacija;</a:t>
            </a:r>
          </a:p>
          <a:p>
            <a:pPr marL="630238" indent="-346075" algn="just" eaLnBrk="1" hangingPunct="1">
              <a:lnSpc>
                <a:spcPct val="150000"/>
              </a:lnSpc>
              <a:spcBef>
                <a:spcPts val="600"/>
              </a:spcBef>
              <a:buFont typeface="Corbel" pitchFamily="34" charset="0"/>
              <a:buAutoNum type="arabicPeriod"/>
            </a:pPr>
            <a:r>
              <a:rPr lang="sr-Latn-CS" sz="2800" dirty="0">
                <a:latin typeface="Calibri" pitchFamily="34" charset="0"/>
              </a:rPr>
              <a:t>Donošenje odluke i predaja informacije za izvršavanje upravljanja.</a:t>
            </a:r>
            <a:endParaRPr lang="sr-Latn-CS" dirty="0">
              <a:latin typeface="Calibri" pitchFamily="34" charset="0"/>
            </a:endParaRPr>
          </a:p>
          <a:p>
            <a:pPr marL="741363" indent="-457200" algn="just">
              <a:lnSpc>
                <a:spcPct val="80000"/>
              </a:lnSpc>
              <a:spcBef>
                <a:spcPts val="600"/>
              </a:spcBef>
            </a:pPr>
            <a:r>
              <a:rPr lang="sr-Latn-CS" sz="2800" b="1" dirty="0">
                <a:latin typeface="Calibri" pitchFamily="34" charset="0"/>
              </a:rPr>
              <a:t>Vreme informacionog pretraživanja </a:t>
            </a:r>
            <a:r>
              <a:rPr lang="sr-Latn-CS" sz="2800" dirty="0">
                <a:latin typeface="Calibri" pitchFamily="34" charset="0"/>
              </a:rPr>
              <a:t>se određuje izrazom:</a:t>
            </a:r>
          </a:p>
          <a:p>
            <a:pPr marL="630238" indent="-346075" algn="just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endParaRPr lang="sr-Latn-CS" sz="2300" dirty="0">
              <a:latin typeface="Calibri" pitchFamily="34" charset="0"/>
            </a:endParaRPr>
          </a:p>
          <a:p>
            <a:pPr marL="630238" indent="-346075" algn="just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endParaRPr lang="sr-Latn-CS" sz="2300" dirty="0">
              <a:latin typeface="Calibri" pitchFamily="34" charset="0"/>
            </a:endParaRPr>
          </a:p>
          <a:p>
            <a:pPr marL="630238" indent="-346075" algn="just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None/>
            </a:pPr>
            <a:endParaRPr lang="sr-Latn-CS" sz="2300" i="1" dirty="0">
              <a:latin typeface="Calibri" pitchFamily="34" charset="0"/>
            </a:endParaRPr>
          </a:p>
          <a:p>
            <a:pPr marL="630238" indent="-346075" algn="just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None/>
            </a:pPr>
            <a:r>
              <a:rPr lang="sr-Latn-CS" sz="2300" i="1" dirty="0">
                <a:latin typeface="Calibri" pitchFamily="34" charset="0"/>
              </a:rPr>
              <a:t>t</a:t>
            </a:r>
            <a:r>
              <a:rPr lang="sr-Latn-CS" sz="2300" i="1" baseline="-25000" dirty="0">
                <a:latin typeface="Calibri" pitchFamily="34" charset="0"/>
              </a:rPr>
              <a:t>fi</a:t>
            </a:r>
            <a:r>
              <a:rPr lang="sr-Latn-CS" sz="2300" dirty="0">
                <a:latin typeface="Calibri" pitchFamily="34" charset="0"/>
              </a:rPr>
              <a:t> – vremena i-te fiksacije, prosečno 0,3 sec;</a:t>
            </a:r>
          </a:p>
          <a:p>
            <a:pPr marL="630238" indent="-346075" algn="just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None/>
            </a:pPr>
            <a:r>
              <a:rPr lang="sr-Latn-CS" sz="2300" dirty="0">
                <a:latin typeface="Calibri" pitchFamily="34" charset="0"/>
              </a:rPr>
              <a:t>t</a:t>
            </a:r>
            <a:r>
              <a:rPr lang="sr-Latn-CS" sz="2300" i="1" baseline="-25000" dirty="0">
                <a:latin typeface="Calibri" pitchFamily="34" charset="0"/>
              </a:rPr>
              <a:t>pi</a:t>
            </a:r>
            <a:r>
              <a:rPr lang="sr-Latn-CS" sz="2300" dirty="0">
                <a:latin typeface="Calibri" pitchFamily="34" charset="0"/>
              </a:rPr>
              <a:t> – vremena i-tog pomeranja pogleda;</a:t>
            </a:r>
          </a:p>
          <a:p>
            <a:pPr marL="630238" indent="-346075" algn="just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None/>
            </a:pPr>
            <a:r>
              <a:rPr lang="sr-Latn-CS" sz="2300" dirty="0">
                <a:latin typeface="Calibri" pitchFamily="34" charset="0"/>
              </a:rPr>
              <a:t>n - broj koraka pretraživanja za nalaženje potrebnog elementa.</a:t>
            </a:r>
            <a:endParaRPr lang="en-US" sz="2300" dirty="0">
              <a:latin typeface="Calibri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249895"/>
              </p:ext>
            </p:extLst>
          </p:nvPr>
        </p:nvGraphicFramePr>
        <p:xfrm>
          <a:off x="2057400" y="4648200"/>
          <a:ext cx="28194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14400" imgH="431800" progId="Equation.3">
                  <p:embed/>
                </p:oleObj>
              </mc:Choice>
              <mc:Fallback>
                <p:oleObj name="Equation" r:id="rId2" imgW="914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648200"/>
                        <a:ext cx="281940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63191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52400" y="457200"/>
            <a:ext cx="9144000" cy="1066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Analiza potrebnog vremena za delatnost </a:t>
            </a:r>
            <a:br>
              <a:rPr lang="en-US" sz="3600" b="1" dirty="0">
                <a:solidFill>
                  <a:srgbClr val="660033"/>
                </a:solidFill>
                <a:latin typeface="Calibri" pitchFamily="34" charset="0"/>
              </a:rPr>
            </a:b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operat</a:t>
            </a:r>
            <a:r>
              <a:rPr lang="en-US" sz="3600" b="1" dirty="0">
                <a:solidFill>
                  <a:srgbClr val="660033"/>
                </a:solidFill>
                <a:latin typeface="Calibri" pitchFamily="34" charset="0"/>
              </a:rPr>
              <a:t>e</a:t>
            </a: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ra u procesu kontrole i upravljanja</a:t>
            </a:r>
            <a:endParaRPr lang="en-US" sz="36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181600"/>
          </a:xfrm>
        </p:spPr>
        <p:txBody>
          <a:bodyPr rtlCol="0">
            <a:normAutofit fontScale="77500" lnSpcReduction="20000"/>
          </a:bodyPr>
          <a:lstStyle/>
          <a:p>
            <a:pPr marL="539496" indent="-457200">
              <a:spcBef>
                <a:spcPts val="0"/>
              </a:spcBef>
              <a:defRPr/>
            </a:pPr>
            <a:r>
              <a:rPr lang="sr-Latn-CS" sz="2800" dirty="0">
                <a:latin typeface="Calibri" pitchFamily="34" charset="0"/>
              </a:rPr>
              <a:t>Trajanje pokreta očiju pri pretraživanju:</a:t>
            </a:r>
          </a:p>
          <a:p>
            <a:pPr marL="365760" indent="-283464" algn="ctr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None/>
              <a:defRPr/>
            </a:pPr>
            <a:r>
              <a:rPr lang="sr-Latn-CS" sz="2800" i="1" dirty="0">
                <a:latin typeface="Calibri" pitchFamily="34" charset="0"/>
              </a:rPr>
              <a:t>t</a:t>
            </a:r>
            <a:r>
              <a:rPr lang="sr-Latn-CS" sz="2800" i="1" baseline="-25000" dirty="0">
                <a:latin typeface="Calibri" pitchFamily="34" charset="0"/>
              </a:rPr>
              <a:t>p</a:t>
            </a:r>
            <a:r>
              <a:rPr lang="sr-Latn-CS" sz="2800" i="1" dirty="0">
                <a:latin typeface="Calibri" pitchFamily="34" charset="0"/>
              </a:rPr>
              <a:t> = 0,25 + 0,004</a:t>
            </a:r>
            <a:r>
              <a:rPr lang="en-US" sz="2800" i="1" dirty="0"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β</a:t>
            </a:r>
            <a:endParaRPr lang="sr-Latn-CS" sz="2800" i="1" dirty="0">
              <a:latin typeface="Calibri" pitchFamily="34" charset="0"/>
            </a:endParaRPr>
          </a:p>
          <a:p>
            <a:pPr marL="407988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r-Latn-CS" sz="2800" dirty="0">
                <a:latin typeface="Calibri" pitchFamily="34" charset="0"/>
              </a:rPr>
              <a:t>0,25- vreme latentnog perioda orjentisanja očiju u početku traženja novog elementa u sekundama;</a:t>
            </a:r>
          </a:p>
          <a:p>
            <a:pPr marL="457200" indent="-49213" eaLnBrk="1" fontAlgn="auto" hangingPunct="1">
              <a:spcBef>
                <a:spcPts val="0"/>
              </a:spcBef>
              <a:spcAft>
                <a:spcPts val="1200"/>
              </a:spcAft>
              <a:buFont typeface="Wingdings 2"/>
              <a:buNone/>
              <a:defRPr/>
            </a:pPr>
            <a:r>
              <a:rPr lang="el-GR" sz="2800" dirty="0">
                <a:latin typeface="Calibri" pitchFamily="34" charset="0"/>
              </a:rPr>
              <a:t>β </a:t>
            </a:r>
            <a:r>
              <a:rPr lang="sr-Latn-CS" sz="2800" dirty="0">
                <a:latin typeface="Calibri" pitchFamily="34" charset="0"/>
              </a:rPr>
              <a:t>- ugao premeštanja pogleda </a:t>
            </a:r>
            <a:r>
              <a:rPr lang="en-US" sz="2800" dirty="0">
                <a:latin typeface="Calibri" pitchFamily="34" charset="0"/>
              </a:rPr>
              <a:t>(</a:t>
            </a:r>
            <a:r>
              <a:rPr lang="sr-Latn-CS" sz="2800" dirty="0">
                <a:latin typeface="Calibri" pitchFamily="34" charset="0"/>
              </a:rPr>
              <a:t>u stepenima</a:t>
            </a:r>
            <a:r>
              <a:rPr lang="en-US" sz="2800" dirty="0">
                <a:latin typeface="Calibri" pitchFamily="34" charset="0"/>
              </a:rPr>
              <a:t>)</a:t>
            </a:r>
            <a:r>
              <a:rPr lang="x-none" sz="2800" dirty="0">
                <a:latin typeface="Calibri" pitchFamily="34" charset="0"/>
              </a:rPr>
              <a:t>.</a:t>
            </a:r>
            <a:endParaRPr lang="sr-Latn-CS" sz="2800" dirty="0">
              <a:latin typeface="Calibri" pitchFamily="34" charset="0"/>
            </a:endParaRPr>
          </a:p>
          <a:p>
            <a:pPr marL="577850" indent="-492125">
              <a:spcBef>
                <a:spcPts val="0"/>
              </a:spcBef>
              <a:spcAft>
                <a:spcPts val="600"/>
              </a:spcAft>
              <a:buSzPct val="131000"/>
              <a:defRPr/>
            </a:pPr>
            <a:r>
              <a:rPr lang="sr-Latn-CS" sz="2800" dirty="0">
                <a:latin typeface="Calibri" pitchFamily="34" charset="0"/>
              </a:rPr>
              <a:t>Ovom vremenu za prvu etapu se dodaje i vreme u </a:t>
            </a:r>
            <a:r>
              <a:rPr lang="sr-Latn-CS" sz="2800" b="1" dirty="0">
                <a:latin typeface="Calibri" pitchFamily="34" charset="0"/>
              </a:rPr>
              <a:t>etapi obrade informacija</a:t>
            </a:r>
            <a:r>
              <a:rPr lang="sr-Latn-CS" sz="2800" dirty="0">
                <a:latin typeface="Calibri" pitchFamily="34" charset="0"/>
              </a:rPr>
              <a:t> – vreme potrebno za očitavanja. </a:t>
            </a: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sr-Latn-CS" sz="2800" dirty="0">
                <a:latin typeface="Calibri" pitchFamily="34" charset="0"/>
              </a:rPr>
              <a:t>To znači da vremenska komponenta informacione aktivnosti sadrži 2 člana:</a:t>
            </a:r>
          </a:p>
          <a:p>
            <a:pPr marL="407988" indent="0" algn="ctr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4100" i="1" dirty="0">
                <a:latin typeface="Calibri" pitchFamily="34" charset="0"/>
              </a:rPr>
              <a:t>t</a:t>
            </a:r>
            <a:r>
              <a:rPr lang="sr-Latn-CS" sz="2600" i="1" baseline="-25000" dirty="0">
                <a:latin typeface="Calibri" pitchFamily="34" charset="0"/>
              </a:rPr>
              <a:t>2</a:t>
            </a:r>
            <a:r>
              <a:rPr lang="en-US" sz="4100" i="1" dirty="0">
                <a:latin typeface="Calibri" pitchFamily="34" charset="0"/>
              </a:rPr>
              <a:t>= t</a:t>
            </a:r>
            <a:r>
              <a:rPr lang="en-US" sz="2600" i="1" baseline="-25000" dirty="0">
                <a:latin typeface="Calibri" pitchFamily="34" charset="0"/>
              </a:rPr>
              <a:t>1k</a:t>
            </a:r>
            <a:r>
              <a:rPr lang="sr-Latn-CS" sz="3000" i="1" baseline="-25000" dirty="0">
                <a:latin typeface="Calibri" pitchFamily="34" charset="0"/>
              </a:rPr>
              <a:t> </a:t>
            </a:r>
            <a:r>
              <a:rPr lang="en-US" sz="4100" i="1" dirty="0">
                <a:latin typeface="Calibri" pitchFamily="34" charset="0"/>
              </a:rPr>
              <a:t>+</a:t>
            </a:r>
            <a:r>
              <a:rPr lang="sr-Latn-CS" sz="4100" i="1" dirty="0">
                <a:latin typeface="Calibri" pitchFamily="34" charset="0"/>
              </a:rPr>
              <a:t> </a:t>
            </a:r>
            <a:r>
              <a:rPr lang="en-US" sz="4100" i="1" dirty="0" err="1">
                <a:latin typeface="Calibri" pitchFamily="34" charset="0"/>
              </a:rPr>
              <a:t>t</a:t>
            </a:r>
            <a:r>
              <a:rPr lang="en-US" sz="2600" i="1" baseline="-25000" dirty="0" err="1">
                <a:latin typeface="Calibri" pitchFamily="34" charset="0"/>
              </a:rPr>
              <a:t>obr</a:t>
            </a:r>
            <a:r>
              <a:rPr lang="sr-Latn-CS" sz="2600" i="1" baseline="-25000" dirty="0">
                <a:latin typeface="Calibri" pitchFamily="34" charset="0"/>
              </a:rPr>
              <a:t> </a:t>
            </a:r>
            <a:r>
              <a:rPr lang="en-US" sz="2600" i="1" baseline="-25000" dirty="0">
                <a:latin typeface="Calibri" pitchFamily="34" charset="0"/>
              </a:rPr>
              <a:t>k</a:t>
            </a: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4100" i="1" dirty="0">
                <a:latin typeface="Calibri" pitchFamily="34" charset="0"/>
              </a:rPr>
              <a:t>t</a:t>
            </a:r>
            <a:r>
              <a:rPr lang="en-US" sz="2600" i="1" baseline="-25000" dirty="0">
                <a:latin typeface="Calibri" pitchFamily="34" charset="0"/>
              </a:rPr>
              <a:t>1k</a:t>
            </a:r>
            <a:r>
              <a:rPr lang="en-US" sz="2600" i="1" dirty="0">
                <a:latin typeface="Calibri" pitchFamily="34" charset="0"/>
              </a:rPr>
              <a:t> – </a:t>
            </a:r>
            <a:r>
              <a:rPr lang="en-US" sz="2800" i="1" dirty="0" err="1">
                <a:latin typeface="Calibri" pitchFamily="34" charset="0"/>
              </a:rPr>
              <a:t>vreme</a:t>
            </a:r>
            <a:r>
              <a:rPr lang="en-US" sz="2800" i="1" dirty="0">
                <a:latin typeface="Calibri" pitchFamily="34" charset="0"/>
              </a:rPr>
              <a:t> </a:t>
            </a:r>
            <a:r>
              <a:rPr lang="en-US" sz="2800" i="1" dirty="0" err="1">
                <a:latin typeface="Calibri" pitchFamily="34" charset="0"/>
              </a:rPr>
              <a:t>informacionog</a:t>
            </a:r>
            <a:r>
              <a:rPr lang="en-US" sz="2800" i="1" dirty="0">
                <a:latin typeface="Calibri" pitchFamily="34" charset="0"/>
              </a:rPr>
              <a:t> </a:t>
            </a:r>
            <a:r>
              <a:rPr lang="en-US" sz="2800" i="1" dirty="0" err="1">
                <a:latin typeface="Calibri" pitchFamily="34" charset="0"/>
              </a:rPr>
              <a:t>pretra</a:t>
            </a:r>
            <a:r>
              <a:rPr lang="sr-Latn-CS" sz="2800" i="1" dirty="0">
                <a:latin typeface="Calibri" pitchFamily="34" charset="0"/>
              </a:rPr>
              <a:t>ž</a:t>
            </a:r>
            <a:r>
              <a:rPr lang="en-US" sz="2800" i="1" dirty="0" err="1">
                <a:latin typeface="Calibri" pitchFamily="34" charset="0"/>
              </a:rPr>
              <a:t>ivanja</a:t>
            </a:r>
            <a:r>
              <a:rPr lang="sr-Latn-CS" sz="2800" i="1" dirty="0">
                <a:latin typeface="Calibri" pitchFamily="34" charset="0"/>
              </a:rPr>
              <a:t> (promenljivog broja operacija k);</a:t>
            </a: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4100" i="1" dirty="0" err="1">
                <a:latin typeface="Calibri" pitchFamily="34" charset="0"/>
              </a:rPr>
              <a:t>t</a:t>
            </a:r>
            <a:r>
              <a:rPr lang="en-US" sz="2600" i="1" baseline="-25000" dirty="0" err="1">
                <a:latin typeface="Calibri" pitchFamily="34" charset="0"/>
              </a:rPr>
              <a:t>obr</a:t>
            </a:r>
            <a:r>
              <a:rPr lang="sr-Latn-CS" sz="2600" i="1" baseline="-25000" dirty="0">
                <a:latin typeface="Calibri" pitchFamily="34" charset="0"/>
              </a:rPr>
              <a:t> </a:t>
            </a:r>
            <a:r>
              <a:rPr lang="en-US" sz="2600" i="1" baseline="-25000" dirty="0">
                <a:latin typeface="Calibri" pitchFamily="34" charset="0"/>
              </a:rPr>
              <a:t>k</a:t>
            </a:r>
            <a:r>
              <a:rPr lang="sr-Latn-CS" sz="2600" i="1" baseline="-25000" dirty="0">
                <a:latin typeface="Calibri" pitchFamily="34" charset="0"/>
              </a:rPr>
              <a:t> </a:t>
            </a:r>
            <a:r>
              <a:rPr lang="sr-Latn-CS" sz="2600" i="1" dirty="0">
                <a:latin typeface="Calibri" pitchFamily="34" charset="0"/>
              </a:rPr>
              <a:t>– </a:t>
            </a:r>
            <a:r>
              <a:rPr lang="sr-Latn-CS" sz="2800" i="1" dirty="0">
                <a:latin typeface="Calibri" pitchFamily="34" charset="0"/>
              </a:rPr>
              <a:t>vreme obrade informacija (promenljivog broja operacija k).</a:t>
            </a:r>
            <a:endParaRPr lang="sr-Latn-CS" sz="2600" i="1" dirty="0">
              <a:latin typeface="Calibri" pitchFamily="34" charset="0"/>
            </a:endParaRP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endParaRPr lang="en-US" sz="2600" i="1" dirty="0">
              <a:latin typeface="Calibri" pitchFamily="34" charset="0"/>
            </a:endParaRP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endParaRPr lang="sr-Latn-CS" sz="2600" dirty="0">
              <a:latin typeface="Calibri" pitchFamily="34" charset="0"/>
            </a:endParaRP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endParaRPr lang="sr-Latn-CS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7000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52400" y="381000"/>
            <a:ext cx="9144000" cy="1066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Analiza potrebnog vremena za delatnost operat</a:t>
            </a:r>
            <a:r>
              <a:rPr lang="en-US" sz="3600" b="1" dirty="0">
                <a:solidFill>
                  <a:srgbClr val="660033"/>
                </a:solidFill>
                <a:latin typeface="Calibri" pitchFamily="34" charset="0"/>
              </a:rPr>
              <a:t>e</a:t>
            </a:r>
            <a:r>
              <a:rPr lang="sr-Latn-CS" sz="3600" b="1" dirty="0">
                <a:solidFill>
                  <a:srgbClr val="660033"/>
                </a:solidFill>
                <a:latin typeface="Calibri" pitchFamily="34" charset="0"/>
              </a:rPr>
              <a:t>ra u procesu kontrole i upravljanja</a:t>
            </a:r>
            <a:endParaRPr lang="en-US" sz="36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229600" cy="4953000"/>
          </a:xfrm>
        </p:spPr>
        <p:txBody>
          <a:bodyPr rtlCol="0">
            <a:normAutofit fontScale="62500" lnSpcReduction="20000"/>
          </a:bodyPr>
          <a:lstStyle/>
          <a:p>
            <a:pPr marL="407988" indent="-287338" eaLnBrk="1" fontAlgn="auto" hangingPunct="1">
              <a:spcBef>
                <a:spcPts val="0"/>
              </a:spcBef>
              <a:spcAft>
                <a:spcPts val="6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sz="3800" dirty="0" err="1">
                <a:latin typeface="Calibri" pitchFamily="34" charset="0"/>
              </a:rPr>
              <a:t>Tre</a:t>
            </a:r>
            <a:r>
              <a:rPr lang="sr-Latn-CS" sz="3800" dirty="0">
                <a:latin typeface="Calibri" pitchFamily="34" charset="0"/>
              </a:rPr>
              <a:t>ća etapa- </a:t>
            </a:r>
            <a:r>
              <a:rPr lang="sr-Latn-CS" sz="3800" b="1" dirty="0">
                <a:latin typeface="Calibri" pitchFamily="34" charset="0"/>
              </a:rPr>
              <a:t>predaja informacija </a:t>
            </a:r>
            <a:r>
              <a:rPr lang="en-US" sz="3800" b="1" dirty="0">
                <a:latin typeface="Calibri" pitchFamily="34" charset="0"/>
              </a:rPr>
              <a:t>z</a:t>
            </a:r>
            <a:r>
              <a:rPr lang="sr-Latn-CS" sz="3800" b="1" dirty="0">
                <a:latin typeface="Calibri" pitchFamily="34" charset="0"/>
              </a:rPr>
              <a:t>a izvršenje upravljačkog dejstva </a:t>
            </a:r>
            <a:r>
              <a:rPr lang="sr-Latn-CS" sz="3800" dirty="0">
                <a:latin typeface="Calibri" pitchFamily="34" charset="0"/>
              </a:rPr>
              <a:t>uključuje: </a:t>
            </a: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sr-Latn-CS" sz="3800" b="1" dirty="0">
                <a:latin typeface="Calibri" pitchFamily="34" charset="0"/>
              </a:rPr>
              <a:t>vreme traženja organa upravljanja </a:t>
            </a:r>
            <a:endParaRPr lang="sr-Latn-CS" sz="3800" dirty="0">
              <a:latin typeface="Calibri" pitchFamily="34" charset="0"/>
            </a:endParaRPr>
          </a:p>
          <a:p>
            <a:pPr marL="407988" indent="0" algn="ctr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None/>
              <a:defRPr/>
            </a:pPr>
            <a:r>
              <a:rPr lang="en-US" sz="4400" dirty="0">
                <a:latin typeface="Calibri" pitchFamily="34" charset="0"/>
              </a:rPr>
              <a:t>t</a:t>
            </a:r>
            <a:r>
              <a:rPr lang="sr-Latn-CS" sz="4400" baseline="-25000" dirty="0">
                <a:latin typeface="Calibri" pitchFamily="34" charset="0"/>
              </a:rPr>
              <a:t>ou</a:t>
            </a:r>
            <a:r>
              <a:rPr lang="en-US" sz="4400" dirty="0">
                <a:latin typeface="Calibri" pitchFamily="34" charset="0"/>
              </a:rPr>
              <a:t>= 0,25+ (n/2+1)/2 </a:t>
            </a: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3800" dirty="0" err="1">
                <a:latin typeface="Calibri" pitchFamily="34" charset="0"/>
              </a:rPr>
              <a:t>i</a:t>
            </a:r>
            <a:r>
              <a:rPr lang="en-US" sz="3800" b="1" dirty="0">
                <a:latin typeface="Calibri" pitchFamily="34" charset="0"/>
              </a:rPr>
              <a:t> </a:t>
            </a:r>
            <a:r>
              <a:rPr lang="sr-Latn-CS" sz="3800" b="1" dirty="0">
                <a:latin typeface="Calibri" pitchFamily="34" charset="0"/>
              </a:rPr>
              <a:t>vreme za motorno dejstvo </a:t>
            </a:r>
          </a:p>
          <a:p>
            <a:pPr marL="407988" indent="0" algn="ctr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None/>
              <a:defRPr/>
            </a:pPr>
            <a:r>
              <a:rPr lang="en-US" sz="4400" dirty="0" err="1">
                <a:latin typeface="Calibri" pitchFamily="34" charset="0"/>
              </a:rPr>
              <a:t>t</a:t>
            </a:r>
            <a:r>
              <a:rPr lang="en-US" sz="4400" baseline="-25000" dirty="0" err="1">
                <a:latin typeface="Calibri" pitchFamily="34" charset="0"/>
              </a:rPr>
              <a:t>M</a:t>
            </a:r>
            <a:r>
              <a:rPr lang="en-US" sz="4400" i="1" dirty="0">
                <a:latin typeface="Calibri" pitchFamily="34" charset="0"/>
              </a:rPr>
              <a:t> ≈ a + b log2 2A/W</a:t>
            </a:r>
            <a:r>
              <a:rPr lang="sr-Latn-CS" sz="3800" i="1" dirty="0">
                <a:latin typeface="Calibri" pitchFamily="34" charset="0"/>
              </a:rPr>
              <a:t>  </a:t>
            </a: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dirty="0">
                <a:latin typeface="Calibri" pitchFamily="34" charset="0"/>
              </a:rPr>
              <a:t>a – </a:t>
            </a:r>
            <a:r>
              <a:rPr lang="en-US" dirty="0" err="1">
                <a:latin typeface="Calibri" pitchFamily="34" charset="0"/>
              </a:rPr>
              <a:t>konstanta</a:t>
            </a:r>
            <a:r>
              <a:rPr lang="en-US" dirty="0">
                <a:latin typeface="Calibri" pitchFamily="34" charset="0"/>
              </a:rPr>
              <a:t>, 0,07 sec</a:t>
            </a:r>
            <a:r>
              <a:rPr lang="x-none" dirty="0">
                <a:latin typeface="Calibri" pitchFamily="34" charset="0"/>
              </a:rPr>
              <a:t>;</a:t>
            </a:r>
            <a:endParaRPr lang="en-US" dirty="0">
              <a:latin typeface="Calibri" pitchFamily="34" charset="0"/>
            </a:endParaRP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dirty="0">
                <a:latin typeface="Calibri" pitchFamily="34" charset="0"/>
              </a:rPr>
              <a:t>b – </a:t>
            </a:r>
            <a:r>
              <a:rPr lang="en-US" dirty="0" err="1">
                <a:latin typeface="Calibri" pitchFamily="34" charset="0"/>
              </a:rPr>
              <a:t>konstanta</a:t>
            </a:r>
            <a:r>
              <a:rPr lang="en-US" dirty="0">
                <a:latin typeface="Calibri" pitchFamily="34" charset="0"/>
              </a:rPr>
              <a:t>, 0,007 sec</a:t>
            </a:r>
            <a:r>
              <a:rPr lang="x-none" dirty="0">
                <a:latin typeface="Calibri" pitchFamily="34" charset="0"/>
              </a:rPr>
              <a:t>;</a:t>
            </a:r>
            <a:endParaRPr lang="en-US" dirty="0">
              <a:latin typeface="Calibri" pitchFamily="34" charset="0"/>
            </a:endParaRP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dirty="0">
                <a:latin typeface="Calibri" pitchFamily="34" charset="0"/>
              </a:rPr>
              <a:t>W – </a:t>
            </a:r>
            <a:r>
              <a:rPr lang="sr-Latn-CS" dirty="0">
                <a:latin typeface="Calibri" pitchFamily="34" charset="0"/>
              </a:rPr>
              <a:t>širina elementa na kome se završava pokret;</a:t>
            </a: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sr-Latn-CS" dirty="0">
                <a:latin typeface="Calibri" pitchFamily="34" charset="0"/>
              </a:rPr>
              <a:t>A </a:t>
            </a:r>
            <a:r>
              <a:rPr lang="en-US" dirty="0">
                <a:latin typeface="Calibri" pitchFamily="34" charset="0"/>
              </a:rPr>
              <a:t>- </a:t>
            </a:r>
            <a:r>
              <a:rPr lang="sr-Latn-CS" dirty="0">
                <a:latin typeface="Calibri" pitchFamily="34" charset="0"/>
              </a:rPr>
              <a:t>amplituda kretanja, rastojanje od početne tačke kretanja do centra elementa.</a:t>
            </a:r>
            <a:endParaRPr lang="en-US" dirty="0">
              <a:latin typeface="Calibri" pitchFamily="34" charset="0"/>
            </a:endParaRPr>
          </a:p>
          <a:p>
            <a:pPr marL="407988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3800" dirty="0">
                <a:latin typeface="Calibri" pitchFamily="34" charset="0"/>
              </a:rPr>
              <a:t>To </a:t>
            </a:r>
            <a:r>
              <a:rPr lang="en-US" sz="3800" dirty="0" err="1">
                <a:latin typeface="Calibri" pitchFamily="34" charset="0"/>
              </a:rPr>
              <a:t>zna</a:t>
            </a:r>
            <a:r>
              <a:rPr lang="sr-Latn-CS" sz="3800" dirty="0">
                <a:latin typeface="Calibri" pitchFamily="34" charset="0"/>
              </a:rPr>
              <a:t>či da je vreme treće etape - donošenje odluke i predaja informacije za upravljačko dejstvo</a:t>
            </a:r>
            <a:endParaRPr lang="en-US" sz="3800" dirty="0">
              <a:latin typeface="Calibri" pitchFamily="34" charset="0"/>
            </a:endParaRPr>
          </a:p>
          <a:p>
            <a:pPr marL="407988" indent="0" algn="ctr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None/>
              <a:defRPr/>
            </a:pPr>
            <a:r>
              <a:rPr lang="en-US" sz="4400" i="1" dirty="0">
                <a:latin typeface="Calibri" pitchFamily="34" charset="0"/>
              </a:rPr>
              <a:t>t</a:t>
            </a:r>
            <a:r>
              <a:rPr lang="en-US" sz="4400" i="1" baseline="-25000" dirty="0">
                <a:latin typeface="Calibri" pitchFamily="34" charset="0"/>
              </a:rPr>
              <a:t>3</a:t>
            </a:r>
            <a:r>
              <a:rPr lang="en-US" sz="4400" i="1" dirty="0">
                <a:latin typeface="Calibri" pitchFamily="34" charset="0"/>
              </a:rPr>
              <a:t>= </a:t>
            </a:r>
            <a:r>
              <a:rPr lang="en-US" sz="4400" i="1" dirty="0" err="1">
                <a:latin typeface="Calibri" pitchFamily="34" charset="0"/>
              </a:rPr>
              <a:t>t</a:t>
            </a:r>
            <a:r>
              <a:rPr lang="en-US" sz="4400" i="1" baseline="-25000" dirty="0" err="1">
                <a:latin typeface="Calibri" pitchFamily="34" charset="0"/>
              </a:rPr>
              <a:t>ou</a:t>
            </a:r>
            <a:r>
              <a:rPr lang="en-US" sz="4400" i="1" dirty="0">
                <a:latin typeface="Calibri" pitchFamily="34" charset="0"/>
              </a:rPr>
              <a:t> + </a:t>
            </a:r>
            <a:r>
              <a:rPr lang="en-US" sz="4400" i="1" dirty="0" err="1">
                <a:latin typeface="Calibri" pitchFamily="34" charset="0"/>
              </a:rPr>
              <a:t>t</a:t>
            </a:r>
            <a:r>
              <a:rPr lang="en-US" sz="4400" i="1" baseline="-25000" dirty="0" err="1">
                <a:latin typeface="Calibri" pitchFamily="34" charset="0"/>
              </a:rPr>
              <a:t>M</a:t>
            </a:r>
            <a:endParaRPr lang="sr-Latn-CS" sz="4400" i="1" baseline="-25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4806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0"/>
            <a:ext cx="8458200" cy="10668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5400" dirty="0">
                <a:solidFill>
                  <a:srgbClr val="660033"/>
                </a:solidFill>
              </a:rPr>
              <a:t>HVALA  NA  PAŽNJI !!!</a:t>
            </a:r>
            <a:endParaRPr lang="en-US" sz="5400" dirty="0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458200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200" dirty="0"/>
              <a:t>Uloga čoveka-operat</a:t>
            </a:r>
            <a:r>
              <a:rPr lang="en-US" sz="3200" dirty="0"/>
              <a:t>e</a:t>
            </a:r>
            <a:r>
              <a:rPr lang="sr-Latn-CS" sz="3200" dirty="0"/>
              <a:t>ra u kontroli i upravljanju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077200" cy="5334000"/>
          </a:xfrm>
        </p:spPr>
        <p:txBody>
          <a:bodyPr>
            <a:normAutofit/>
          </a:bodyPr>
          <a:lstStyle/>
          <a:p>
            <a:pPr marL="82550" indent="0" algn="just" eaLnBrk="1" hangingPunct="1">
              <a:lnSpc>
                <a:spcPct val="80000"/>
              </a:lnSpc>
              <a:buNone/>
            </a:pPr>
            <a:r>
              <a:rPr lang="sr-Latn-CS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Osnovne karakteristike sistema Č-M (Meister)</a:t>
            </a:r>
            <a:r>
              <a:rPr lang="sr-Latn-CS" sz="2600" dirty="0"/>
              <a:t>:</a:t>
            </a:r>
          </a:p>
          <a:p>
            <a:pPr marL="509588" indent="-427038" algn="just" eaLnBrk="1" hangingPunct="1">
              <a:lnSpc>
                <a:spcPct val="80000"/>
              </a:lnSpc>
              <a:buFont typeface="Gill Sans MT" pitchFamily="34" charset="0"/>
              <a:buAutoNum type="arabicPeriod"/>
            </a:pPr>
            <a:r>
              <a:rPr lang="sr-Latn-CS" sz="2600" dirty="0"/>
              <a:t>Čovek i mašina obrazuju sistem čiji elementi predstavljaju organizovane podsisteme koji se potčinjavaju opštim zahtevima sistema.</a:t>
            </a:r>
          </a:p>
          <a:p>
            <a:pPr marL="509588" indent="-427038" algn="just" eaLnBrk="1" hangingPunct="1">
              <a:lnSpc>
                <a:spcPct val="80000"/>
              </a:lnSpc>
              <a:buFont typeface="Gill Sans MT" pitchFamily="34" charset="0"/>
              <a:buAutoNum type="arabicPeriod"/>
            </a:pPr>
            <a:r>
              <a:rPr lang="sr-Latn-CS" sz="2600" dirty="0"/>
              <a:t>Elementi SČM su međusobno povezani, utiču jedan na drugog i na sistem u celini.</a:t>
            </a:r>
          </a:p>
          <a:p>
            <a:pPr marL="509588" indent="-427038" algn="just" eaLnBrk="1" hangingPunct="1">
              <a:lnSpc>
                <a:spcPct val="80000"/>
              </a:lnSpc>
              <a:buFont typeface="Gill Sans MT" pitchFamily="34" charset="0"/>
              <a:buAutoNum type="arabicPeriod"/>
            </a:pPr>
            <a:r>
              <a:rPr lang="sr-Latn-CS" sz="2600" dirty="0"/>
              <a:t>SČM i njegovi podsistemi postoje i rade u određenom prostoru i vremenu, te njegovo funksionisanje zavisi od promena ovih parametara.</a:t>
            </a:r>
          </a:p>
          <a:p>
            <a:pPr marL="509588" indent="-427038" algn="just" eaLnBrk="1" hangingPunct="1">
              <a:lnSpc>
                <a:spcPct val="80000"/>
              </a:lnSpc>
              <a:buFont typeface="Gill Sans MT" pitchFamily="34" charset="0"/>
              <a:buAutoNum type="arabicPeriod"/>
            </a:pPr>
            <a:r>
              <a:rPr lang="sr-Latn-CS" sz="2600" dirty="0"/>
              <a:t>Izlazni parametri svakog podsistema moraju zadovoljiti postavljene zahteve na izlazu iz sistema, u protivnom se rad sistema smatra neefikasnim.</a:t>
            </a:r>
          </a:p>
          <a:p>
            <a:pPr marL="509588" indent="-427038" algn="just" eaLnBrk="1" hangingPunct="1">
              <a:lnSpc>
                <a:spcPct val="80000"/>
              </a:lnSpc>
              <a:buFont typeface="Gill Sans MT" pitchFamily="34" charset="0"/>
              <a:buAutoNum type="arabicPeriod"/>
            </a:pPr>
            <a:r>
              <a:rPr lang="sr-Latn-CS" sz="2600" dirty="0"/>
              <a:t>Sistem ostvaruje samoregulaciju s ciljem optimizacije ulaznih i izlaznih vrednosti, u skladu sa opštim zahtevima i ciljevima.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58" y="11837"/>
            <a:ext cx="7994342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200" dirty="0"/>
              <a:t>Uloga čoveka-operat</a:t>
            </a:r>
            <a:r>
              <a:rPr lang="en-US" sz="3200" dirty="0"/>
              <a:t>e</a:t>
            </a:r>
            <a:r>
              <a:rPr lang="sr-Latn-CS" sz="3200" dirty="0"/>
              <a:t>ra u kontroli i upravljanju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35258" y="830837"/>
            <a:ext cx="8222942" cy="60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C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Klasifikacija sistema upravljanja zavisno od nivoa automatizacije:</a:t>
            </a:r>
          </a:p>
          <a:p>
            <a:pPr marL="803275" indent="-44450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2800" dirty="0">
                <a:latin typeface="Calibri" pitchFamily="34" charset="0"/>
                <a:cs typeface="+mn-cs"/>
              </a:rPr>
              <a:t>Decentralizovani sistem, čovek je u neposrednoj blizini objekta upravljanja;</a:t>
            </a:r>
          </a:p>
          <a:p>
            <a:pPr marL="803275" indent="-44450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2800" dirty="0">
                <a:latin typeface="Calibri" pitchFamily="34" charset="0"/>
                <a:cs typeface="+mn-cs"/>
              </a:rPr>
              <a:t>Centralizovani sistem bez sistema automatskog regulisanja;</a:t>
            </a:r>
          </a:p>
          <a:p>
            <a:pPr marL="803275" indent="-44450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2800" dirty="0">
                <a:latin typeface="Calibri" pitchFamily="34" charset="0"/>
                <a:cs typeface="+mn-cs"/>
              </a:rPr>
              <a:t>Centralizovani sistem sa sistemom automatskog regulisanja;</a:t>
            </a:r>
          </a:p>
          <a:p>
            <a:pPr marL="803275" indent="-44450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2800" dirty="0">
                <a:latin typeface="Calibri" pitchFamily="34" charset="0"/>
                <a:cs typeface="+mn-cs"/>
              </a:rPr>
              <a:t>Sistem sa procesnim računarom.</a:t>
            </a:r>
            <a:endParaRPr lang="en-US" sz="2800" dirty="0"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69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4582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dirty="0">
                <a:solidFill>
                  <a:schemeClr val="tx2">
                    <a:satMod val="130000"/>
                  </a:schemeClr>
                </a:solidFill>
              </a:rPr>
              <a:t>Raspodela funkcija u sistemu upravljanja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727600"/>
              </p:ext>
            </p:extLst>
          </p:nvPr>
        </p:nvGraphicFramePr>
        <p:xfrm>
          <a:off x="0" y="1066800"/>
          <a:ext cx="8458200" cy="5791202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Funkcije koje bolje obavlja čovek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Funkcije koje bolje obavlja mašina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Prijem stimulusa minimalnog intenziteta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Računanje i obrada podataka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Funkcije pojačanja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Diferenciranje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Improvizacija i fleksibilnost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Integriranje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Prebacivanje sa jednog “ulaza” na drugi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Brzo reagovanje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Dugotrajno memorisanje velikog kapaciteta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Ravnomerno i precizno delovanje velikom silom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5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Opažanje prostora, prostorne dubine i oblika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Precizno ponavljanje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Interpolacija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Kratkotrajno memorisanje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Ekstrapolacija i predviđanje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Deduktivno rezonovanje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Prevođenje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Složene simultane funkcije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Induktivno rezonovanje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Jednostavne odluke tipa da/ne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2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Donošenje kompleksnih procena ili odluka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Verno prenošenje informacija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1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Izmene u cilju prilagođavanja okoline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458200" cy="762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dirty="0">
                <a:solidFill>
                  <a:schemeClr val="tx2">
                    <a:satMod val="130000"/>
                  </a:schemeClr>
                </a:solidFill>
              </a:rPr>
              <a:t>Osnovni zadaci čoveka-operat</a:t>
            </a:r>
            <a:r>
              <a:rPr lang="en-US" sz="3600" dirty="0">
                <a:solidFill>
                  <a:schemeClr val="tx2">
                    <a:satMod val="130000"/>
                  </a:schemeClr>
                </a:solidFill>
              </a:rPr>
              <a:t>e</a:t>
            </a:r>
            <a:r>
              <a:rPr lang="sr-Latn-CS" sz="3600" dirty="0">
                <a:solidFill>
                  <a:schemeClr val="tx2">
                    <a:satMod val="130000"/>
                  </a:schemeClr>
                </a:solidFill>
              </a:rPr>
              <a:t>ra u automatizovanim sistemima </a:t>
            </a:r>
            <a:br>
              <a:rPr lang="sr-Latn-CS" sz="36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sr-Latn-CS" sz="3600" dirty="0">
                <a:solidFill>
                  <a:schemeClr val="tx2">
                    <a:satMod val="130000"/>
                  </a:schemeClr>
                </a:solidFill>
              </a:rPr>
              <a:t>(sistemima daljinskog upravljanja)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305800" cy="4876800"/>
          </a:xfrm>
        </p:spPr>
        <p:txBody>
          <a:bodyPr>
            <a:normAutofit fontScale="92500" lnSpcReduction="20000"/>
          </a:bodyPr>
          <a:lstStyle/>
          <a:p>
            <a:pPr marL="514350" indent="-39370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/>
              <a:t>Prijem informacija</a:t>
            </a:r>
          </a:p>
          <a:p>
            <a:pPr marL="514350" indent="-39370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/>
              <a:t>Ocenjivanje saopštenja sadržanog u signalima</a:t>
            </a:r>
          </a:p>
          <a:p>
            <a:pPr marL="514350" indent="-39370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/>
              <a:t>Rešavanje konkretnog zadatka</a:t>
            </a:r>
          </a:p>
          <a:p>
            <a:pPr marL="514350" indent="-39370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/>
              <a:t>Formulisanje rezultata odluke</a:t>
            </a:r>
          </a:p>
          <a:p>
            <a:pPr marL="514350" indent="-39370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/>
              <a:t>Traženje rešenja za realizaciju komandi</a:t>
            </a:r>
          </a:p>
          <a:p>
            <a:pPr marL="514350" indent="-39370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Latn-CS" sz="2800" dirty="0"/>
              <a:t>Predaja komandi</a:t>
            </a:r>
          </a:p>
          <a:p>
            <a:pPr marL="508000" indent="1588" algn="just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r-Latn-CS" sz="2800" dirty="0"/>
              <a:t>U suštini zadaci čoveka u ovim sistemima su zadaci odlučivanja.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9144000" cy="9445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b="1" dirty="0">
                <a:latin typeface="Calibri" pitchFamily="34" charset="0"/>
              </a:rPr>
              <a:t>Osnovni zadaci čoveka-operat</a:t>
            </a:r>
            <a:r>
              <a:rPr lang="en-US" sz="3600" b="1" dirty="0">
                <a:latin typeface="Calibri" pitchFamily="34" charset="0"/>
              </a:rPr>
              <a:t>e</a:t>
            </a:r>
            <a:r>
              <a:rPr lang="sr-Latn-CS" sz="3600" b="1" dirty="0">
                <a:latin typeface="Calibri" pitchFamily="34" charset="0"/>
              </a:rPr>
              <a:t>ra u automatizovanim sistemima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458200" cy="5410200"/>
          </a:xfrm>
        </p:spPr>
        <p:txBody>
          <a:bodyPr>
            <a:normAutofit/>
          </a:bodyPr>
          <a:lstStyle/>
          <a:p>
            <a:pPr marL="365125" indent="-365125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None/>
            </a:pPr>
            <a:r>
              <a:rPr lang="en-US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Potrebne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karakteristike</a:t>
            </a:r>
            <a:r>
              <a:rPr lang="sr-Latn-C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čovek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a-</a:t>
            </a:r>
            <a:r>
              <a:rPr lang="en-US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operatera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u </a:t>
            </a:r>
            <a:r>
              <a:rPr lang="en-US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automatizovanim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23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sistemima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</a:t>
            </a: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en-US" sz="2300" dirty="0" err="1">
                <a:latin typeface="Calibri" pitchFamily="34" charset="0"/>
              </a:rPr>
              <a:t>Budnost</a:t>
            </a:r>
            <a:r>
              <a:rPr lang="x-none" sz="2300" dirty="0">
                <a:latin typeface="Calibri" pitchFamily="34" charset="0"/>
              </a:rPr>
              <a:t>;</a:t>
            </a:r>
            <a:endParaRPr lang="en-US" sz="2300" dirty="0">
              <a:latin typeface="Calibri" pitchFamily="34" charset="0"/>
            </a:endParaRP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en-US" sz="2300" dirty="0" err="1">
                <a:latin typeface="Calibri" pitchFamily="34" charset="0"/>
              </a:rPr>
              <a:t>Detekcija</a:t>
            </a:r>
            <a:r>
              <a:rPr lang="en-US" sz="2300" dirty="0">
                <a:latin typeface="Calibri" pitchFamily="34" charset="0"/>
              </a:rPr>
              <a:t> </a:t>
            </a:r>
            <a:r>
              <a:rPr lang="en-US" sz="2300" dirty="0" err="1">
                <a:latin typeface="Calibri" pitchFamily="34" charset="0"/>
              </a:rPr>
              <a:t>signala</a:t>
            </a:r>
            <a:r>
              <a:rPr lang="x-none" sz="2300" dirty="0">
                <a:latin typeface="Calibri" pitchFamily="34" charset="0"/>
              </a:rPr>
              <a:t>;</a:t>
            </a:r>
            <a:endParaRPr lang="en-US" sz="2300" dirty="0">
              <a:latin typeface="Calibri" pitchFamily="34" charset="0"/>
            </a:endParaRP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en-US" sz="2300" dirty="0" err="1">
                <a:latin typeface="Calibri" pitchFamily="34" charset="0"/>
              </a:rPr>
              <a:t>Kategorizacija</a:t>
            </a:r>
            <a:r>
              <a:rPr lang="x-none" sz="2300" dirty="0">
                <a:latin typeface="Calibri" pitchFamily="34" charset="0"/>
              </a:rPr>
              <a:t>;</a:t>
            </a:r>
            <a:endParaRPr lang="en-US" sz="2300" dirty="0">
              <a:latin typeface="Calibri" pitchFamily="34" charset="0"/>
            </a:endParaRP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en-US" sz="2300" dirty="0" err="1">
                <a:latin typeface="Calibri" pitchFamily="34" charset="0"/>
              </a:rPr>
              <a:t>Ocenjivanje</a:t>
            </a:r>
            <a:r>
              <a:rPr lang="en-US" sz="2300" dirty="0">
                <a:latin typeface="Calibri" pitchFamily="34" charset="0"/>
              </a:rPr>
              <a:t> </a:t>
            </a:r>
            <a:r>
              <a:rPr lang="en-US" sz="2300" dirty="0" err="1">
                <a:latin typeface="Calibri" pitchFamily="34" charset="0"/>
              </a:rPr>
              <a:t>verovatno</a:t>
            </a:r>
            <a:r>
              <a:rPr lang="sr-Latn-CS" sz="2300" dirty="0">
                <a:latin typeface="Calibri" pitchFamily="34" charset="0"/>
              </a:rPr>
              <a:t>će;</a:t>
            </a: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sr-Latn-CS" sz="2300" dirty="0">
                <a:latin typeface="Calibri" pitchFamily="34" charset="0"/>
              </a:rPr>
              <a:t>Ocenjivanje stanja;</a:t>
            </a: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sr-Latn-CS" sz="2300" dirty="0">
                <a:latin typeface="Calibri" pitchFamily="34" charset="0"/>
              </a:rPr>
              <a:t>Razvijanje strategije;</a:t>
            </a: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sr-Latn-CS" sz="2300" dirty="0">
                <a:latin typeface="Calibri" pitchFamily="34" charset="0"/>
              </a:rPr>
              <a:t>Dijagnostifikovanje greške;</a:t>
            </a: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sr-Latn-CS" sz="2300" dirty="0">
                <a:latin typeface="Calibri" pitchFamily="34" charset="0"/>
              </a:rPr>
              <a:t>Pažljivost;</a:t>
            </a: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sr-Latn-CS" sz="2300" dirty="0">
                <a:latin typeface="Calibri" pitchFamily="34" charset="0"/>
              </a:rPr>
              <a:t>Komuniciranje;</a:t>
            </a:r>
          </a:p>
          <a:p>
            <a:pPr marL="542925" indent="-357188" eaLnBrk="1" hangingPunct="1">
              <a:lnSpc>
                <a:spcPct val="80000"/>
              </a:lnSpc>
              <a:spcBef>
                <a:spcPts val="600"/>
              </a:spcBef>
              <a:buFont typeface="Wingdings 2" pitchFamily="18" charset="2"/>
              <a:buChar char=""/>
            </a:pPr>
            <a:r>
              <a:rPr lang="sr-Latn-CS" sz="2300" dirty="0">
                <a:latin typeface="Calibri" pitchFamily="34" charset="0"/>
              </a:rPr>
              <a:t>Učenje.</a:t>
            </a:r>
          </a:p>
          <a:p>
            <a:pPr marL="184150" indent="-184150" eaLnBrk="1" hangingPunct="1">
              <a:lnSpc>
                <a:spcPct val="80000"/>
              </a:lnSpc>
              <a:spcBef>
                <a:spcPts val="600"/>
              </a:spcBef>
              <a:buNone/>
            </a:pPr>
            <a:r>
              <a:rPr lang="sr-Latn-CS" sz="2400" dirty="0">
                <a:latin typeface="Calibri" pitchFamily="34" charset="0"/>
              </a:rPr>
              <a:t>Takođe su potrebni i lični kvaliteti, pre svega odgovornost,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savesnost,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pou</a:t>
            </a:r>
            <a:r>
              <a:rPr lang="en-US" sz="2400" dirty="0">
                <a:latin typeface="Calibri" pitchFamily="34" charset="0"/>
              </a:rPr>
              <a:t>z</a:t>
            </a:r>
            <a:r>
              <a:rPr lang="sr-Latn-CS" sz="2400" dirty="0">
                <a:latin typeface="Calibri" pitchFamily="34" charset="0"/>
              </a:rPr>
              <a:t>danost, inteligencija...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49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458200" cy="685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CS" sz="3600" dirty="0">
                <a:solidFill>
                  <a:schemeClr val="tx2">
                    <a:satMod val="130000"/>
                  </a:schemeClr>
                </a:solidFill>
              </a:rPr>
              <a:t>Propusne sposobnosti čoveka 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077200" cy="5715000"/>
          </a:xfrm>
        </p:spPr>
        <p:txBody>
          <a:bodyPr>
            <a:normAutofit/>
          </a:bodyPr>
          <a:lstStyle/>
          <a:p>
            <a:pPr marL="465138" indent="-465138" algn="just" eaLnBrk="1" hangingPunct="1">
              <a:lnSpc>
                <a:spcPct val="90000"/>
              </a:lnSpc>
            </a:pPr>
            <a:r>
              <a:rPr lang="sr-Latn-CS" sz="2600" dirty="0"/>
              <a:t>Količina informacija koju čovek prima preko svojih čula je određena propusnom sposobnošću.</a:t>
            </a:r>
          </a:p>
          <a:p>
            <a:pPr marL="465138" indent="-465138" algn="just" eaLnBrk="1" hangingPunct="1">
              <a:lnSpc>
                <a:spcPct val="90000"/>
              </a:lnSpc>
            </a:pPr>
            <a:r>
              <a:rPr lang="sr-Latn-CS" sz="2600" dirty="0"/>
              <a:t>Propusna sposobnost je funkcija :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400" dirty="0"/>
              <a:t>tipa upravljačkog zadatka, 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400" dirty="0"/>
              <a:t>stepena učešća čoveka u radu sistema, 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400" dirty="0"/>
              <a:t>obima prikazanih informacija, 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400" dirty="0"/>
              <a:t>dužine izraza u govornom ili pisanom obliku, 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400" dirty="0"/>
              <a:t>sjajnosti, 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400" dirty="0"/>
              <a:t>kontrasta, </a:t>
            </a:r>
          </a:p>
          <a:p>
            <a:pPr marL="762318" lvl="1" indent="-465138" algn="just">
              <a:lnSpc>
                <a:spcPct val="150000"/>
              </a:lnSpc>
            </a:pPr>
            <a:r>
              <a:rPr lang="sr-Latn-CS" sz="2400" dirty="0"/>
              <a:t>dimenzija simbola...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1112</TotalTime>
  <Words>2373</Words>
  <Application>Microsoft Office PowerPoint</Application>
  <PresentationFormat>On-screen Show (4:3)</PresentationFormat>
  <Paragraphs>324</Paragraphs>
  <Slides>37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Cambria</vt:lpstr>
      <vt:lpstr>Corbel</vt:lpstr>
      <vt:lpstr>Gill Sans MT</vt:lpstr>
      <vt:lpstr>Wingdings</vt:lpstr>
      <vt:lpstr>Wingdings 2</vt:lpstr>
      <vt:lpstr>Adjacency</vt:lpstr>
      <vt:lpstr>Equation</vt:lpstr>
      <vt:lpstr>METODOLOGIJA ISTRAŽIVANJA SISTEMA ČOVEK-OPERATER  SISTEMI ZA KONTROLU I UPRAVLJANJE-RADNA SREDINA</vt:lpstr>
      <vt:lpstr>PowerPoint Presentation</vt:lpstr>
      <vt:lpstr>PowerPoint Presentation</vt:lpstr>
      <vt:lpstr>Uloga čoveka-operatera u kontroli i upravljanju</vt:lpstr>
      <vt:lpstr>Uloga čoveka-operatera u kontroli i upravljanju</vt:lpstr>
      <vt:lpstr>Raspodela funkcija u sistemu upravljanja</vt:lpstr>
      <vt:lpstr>Osnovni zadaci čoveka-operatera u automatizovanim sistemima  (sistemima daljinskog upravljanja)</vt:lpstr>
      <vt:lpstr>Osnovni zadaci čoveka-operatera u automatizovanim sistemima</vt:lpstr>
      <vt:lpstr>Propusne sposobnosti čoveka </vt:lpstr>
      <vt:lpstr>Propusne sposobnosti čoveka </vt:lpstr>
      <vt:lpstr>PowerPoint Presentation</vt:lpstr>
      <vt:lpstr>PowerPoint Presentation</vt:lpstr>
      <vt:lpstr>PowerPoint Presentation</vt:lpstr>
      <vt:lpstr>Greške operatera</vt:lpstr>
      <vt:lpstr>Greške operatera</vt:lpstr>
      <vt:lpstr>Stres operatera</vt:lpstr>
      <vt:lpstr>Stres operatera</vt:lpstr>
      <vt:lpstr>Stres operatera</vt:lpstr>
      <vt:lpstr>Istraživanje radne aktivnosti operatera</vt:lpstr>
      <vt:lpstr>Istraživanje radne aktivnosti operatera</vt:lpstr>
      <vt:lpstr>Istraživanje zamora </vt:lpstr>
      <vt:lpstr>Istraživanje zamora </vt:lpstr>
      <vt:lpstr>Istraživanje formiranih mentalnih modela operaterovih delatnosti</vt:lpstr>
      <vt:lpstr>Istraživanje formiranih mentalnih modela operaterovih delatnosti</vt:lpstr>
      <vt:lpstr>Obuke operatera</vt:lpstr>
      <vt:lpstr>Obuke operatera</vt:lpstr>
      <vt:lpstr>Obuke operatera</vt:lpstr>
      <vt:lpstr>Čovek kao regulator</vt:lpstr>
      <vt:lpstr>Upravljanje preko sistema za  prikazivanje informacija</vt:lpstr>
      <vt:lpstr>PowerPoint Presentation</vt:lpstr>
      <vt:lpstr>Upravljanje preko sistema za  prikazivanje informacija</vt:lpstr>
      <vt:lpstr>Upravljanje preko sistema za  prikazivanje informacija</vt:lpstr>
      <vt:lpstr>Analiza potrebnog vremena za delatnost operatera u procesu kontrole i upravljanja</vt:lpstr>
      <vt:lpstr>Analiza potrebnog vremena za delatnost operatera u procesu kontrole i upravljanja</vt:lpstr>
      <vt:lpstr>Analiza potrebnog vremena za delatnost  operatera u procesu kontrole i upravljanja</vt:lpstr>
      <vt:lpstr>Analiza potrebnog vremena za delatnost operatera u procesu kontrole i upravljanja</vt:lpstr>
      <vt:lpstr>HVALA  NA  PAŽNJI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ČOVEK-OPERATOR I SISTEMI ZA KONTROLU I UPRAVLJANJE</dc:title>
  <dc:creator>Alan Hedge</dc:creator>
  <cp:lastModifiedBy>Bojan Bijelic</cp:lastModifiedBy>
  <cp:revision>114</cp:revision>
  <dcterms:created xsi:type="dcterms:W3CDTF">2010-05-13T17:34:14Z</dcterms:created>
  <dcterms:modified xsi:type="dcterms:W3CDTF">2022-12-06T11:18:36Z</dcterms:modified>
</cp:coreProperties>
</file>